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1" r:id="rId2"/>
    <p:sldMasterId id="2147483713" r:id="rId3"/>
  </p:sldMasterIdLst>
  <p:notesMasterIdLst>
    <p:notesMasterId r:id="rId13"/>
  </p:notesMasterIdLst>
  <p:handoutMasterIdLst>
    <p:handoutMasterId r:id="rId14"/>
  </p:handoutMasterIdLst>
  <p:sldIdLst>
    <p:sldId id="299" r:id="rId4"/>
    <p:sldId id="270" r:id="rId5"/>
    <p:sldId id="297" r:id="rId6"/>
    <p:sldId id="284" r:id="rId7"/>
    <p:sldId id="290" r:id="rId8"/>
    <p:sldId id="293" r:id="rId9"/>
    <p:sldId id="301" r:id="rId10"/>
    <p:sldId id="302" r:id="rId11"/>
    <p:sldId id="300" r:id="rId12"/>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DAA600"/>
    <a:srgbClr val="7DF1F7"/>
    <a:srgbClr val="3BCCFF"/>
    <a:srgbClr val="FF6600"/>
    <a:srgbClr val="A4C52D"/>
    <a:srgbClr val="A9D547"/>
    <a:srgbClr val="82C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3" d="100"/>
          <a:sy n="73" d="100"/>
        </p:scale>
        <p:origin x="132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398F40-730D-4EC8-8FE8-DEB823A915A9}" type="datetimeFigureOut">
              <a:rPr lang="en-US" smtClean="0"/>
              <a:t>3/25/2023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E604A7-9C42-4231-92AB-67770ACF8565}" type="slidenum">
              <a:rPr lang="en-US" smtClean="0"/>
              <a:t>‹#›</a:t>
            </a:fld>
            <a:endParaRPr lang="en-US"/>
          </a:p>
        </p:txBody>
      </p:sp>
    </p:spTree>
    <p:extLst>
      <p:ext uri="{BB962C8B-B14F-4D97-AF65-F5344CB8AC3E}">
        <p14:creationId xmlns:p14="http://schemas.microsoft.com/office/powerpoint/2010/main" val="314718855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2ECA3C2-E2DE-4AF1-AA99-06CE1943B21A}" type="datetimeFigureOut">
              <a:rPr lang="en-US"/>
              <a:pPr>
                <a:defRPr/>
              </a:pPr>
              <a:t>3/25/2023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9BA9F64-2DB0-473F-A224-CC5D79D4BFF1}" type="slidenum">
              <a:rPr lang="en-US"/>
              <a:pPr>
                <a:defRPr/>
              </a:pPr>
              <a:t>‹#›</a:t>
            </a:fld>
            <a:endParaRPr lang="en-US"/>
          </a:p>
        </p:txBody>
      </p:sp>
    </p:spTree>
    <p:extLst>
      <p:ext uri="{BB962C8B-B14F-4D97-AF65-F5344CB8AC3E}">
        <p14:creationId xmlns:p14="http://schemas.microsoft.com/office/powerpoint/2010/main" val="1863131239"/>
      </p:ext>
    </p:extLst>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3646804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2768549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168443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890129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3429622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2567167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p>
        </p:txBody>
      </p:sp>
    </p:spTree>
    <p:extLst>
      <p:ext uri="{BB962C8B-B14F-4D97-AF65-F5344CB8AC3E}">
        <p14:creationId xmlns:p14="http://schemas.microsoft.com/office/powerpoint/2010/main" val="1623219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2619F6A4-B362-4E17-8C05-0BC19A9CED8E}"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207F2A-4969-4F9F-AF01-5A863FC4A90D}" type="slidenum">
              <a:rPr lang="en-US" smtClean="0"/>
              <a:pPr>
                <a:defRPr/>
              </a:pPr>
              <a:t>‹#›</a:t>
            </a:fld>
            <a:endParaRPr lang="en-US"/>
          </a:p>
        </p:txBody>
      </p:sp>
    </p:spTree>
    <p:extLst>
      <p:ext uri="{BB962C8B-B14F-4D97-AF65-F5344CB8AC3E}">
        <p14:creationId xmlns:p14="http://schemas.microsoft.com/office/powerpoint/2010/main" val="139504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5EC6DB-A72F-452C-BAF7-1B949B139DFB}" type="slidenum">
              <a:rPr lang="en-US" smtClean="0"/>
              <a:pPr>
                <a:defRPr/>
              </a:pPr>
              <a:t>‹#›</a:t>
            </a:fld>
            <a:endParaRPr lang="en-US"/>
          </a:p>
        </p:txBody>
      </p:sp>
    </p:spTree>
    <p:extLst>
      <p:ext uri="{BB962C8B-B14F-4D97-AF65-F5344CB8AC3E}">
        <p14:creationId xmlns:p14="http://schemas.microsoft.com/office/powerpoint/2010/main" val="182377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5EC6DB-A72F-452C-BAF7-1B949B139DFB}"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6785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5EC6DB-A72F-452C-BAF7-1B949B139DFB}" type="slidenum">
              <a:rPr lang="en-US" smtClean="0"/>
              <a:pPr>
                <a:defRPr/>
              </a:pPr>
              <a:t>‹#›</a:t>
            </a:fld>
            <a:endParaRPr lang="en-US"/>
          </a:p>
        </p:txBody>
      </p:sp>
    </p:spTree>
    <p:extLst>
      <p:ext uri="{BB962C8B-B14F-4D97-AF65-F5344CB8AC3E}">
        <p14:creationId xmlns:p14="http://schemas.microsoft.com/office/powerpoint/2010/main" val="1318532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5EC6DB-A72F-452C-BAF7-1B949B139DFB}"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5586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5EC6DB-A72F-452C-BAF7-1B949B139DFB}" type="slidenum">
              <a:rPr lang="en-US" smtClean="0"/>
              <a:pPr>
                <a:defRPr/>
              </a:pPr>
              <a:t>‹#›</a:t>
            </a:fld>
            <a:endParaRPr lang="en-US"/>
          </a:p>
        </p:txBody>
      </p:sp>
    </p:spTree>
    <p:extLst>
      <p:ext uri="{BB962C8B-B14F-4D97-AF65-F5344CB8AC3E}">
        <p14:creationId xmlns:p14="http://schemas.microsoft.com/office/powerpoint/2010/main" val="2058513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560D29FD-2D8A-4394-AFD8-49423F410784}"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D824AFB-BD65-4A20-B23A-3AB3C6B7F65E}" type="slidenum">
              <a:rPr lang="en-US" smtClean="0"/>
              <a:pPr>
                <a:defRPr/>
              </a:pPr>
              <a:t>‹#›</a:t>
            </a:fld>
            <a:endParaRPr lang="en-US"/>
          </a:p>
        </p:txBody>
      </p:sp>
    </p:spTree>
    <p:extLst>
      <p:ext uri="{BB962C8B-B14F-4D97-AF65-F5344CB8AC3E}">
        <p14:creationId xmlns:p14="http://schemas.microsoft.com/office/powerpoint/2010/main" val="1734525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F75FD9D7-6BF9-48E1-9C5A-A9735ECA9E8D}"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D890B4-F825-43B5-BDFA-BB173C73D47B}" type="slidenum">
              <a:rPr lang="en-US" smtClean="0"/>
              <a:pPr>
                <a:defRPr/>
              </a:pPr>
              <a:t>‹#›</a:t>
            </a:fld>
            <a:endParaRPr lang="en-US"/>
          </a:p>
        </p:txBody>
      </p:sp>
    </p:spTree>
    <p:extLst>
      <p:ext uri="{BB962C8B-B14F-4D97-AF65-F5344CB8AC3E}">
        <p14:creationId xmlns:p14="http://schemas.microsoft.com/office/powerpoint/2010/main" val="1140547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23157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11970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2080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C96A5B7-7D51-4DCA-A7CC-78A997C62CE4}"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6919CB1-10F8-49D7-A001-0CFD82C277E0}" type="slidenum">
              <a:rPr lang="en-US" smtClean="0"/>
              <a:pPr>
                <a:defRPr/>
              </a:pPr>
              <a:t>‹#›</a:t>
            </a:fld>
            <a:endParaRPr lang="en-US"/>
          </a:p>
        </p:txBody>
      </p:sp>
    </p:spTree>
    <p:extLst>
      <p:ext uri="{BB962C8B-B14F-4D97-AF65-F5344CB8AC3E}">
        <p14:creationId xmlns:p14="http://schemas.microsoft.com/office/powerpoint/2010/main" val="29434793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961377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16736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702507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456891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96846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46315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717640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24029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94556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14547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A87F4012-83E8-41CE-9016-654A7A21BDEE}" type="datetimeFigureOut">
              <a:rPr lang="en-US" smtClean="0"/>
              <a:pPr>
                <a:defRPr/>
              </a:pPr>
              <a:t>3/25/2023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F937E8-0606-4BF3-B72A-1C5B532F8B1D}" type="slidenum">
              <a:rPr lang="en-US" smtClean="0"/>
              <a:pPr>
                <a:defRPr/>
              </a:pPr>
              <a:t>‹#›</a:t>
            </a:fld>
            <a:endParaRPr lang="en-US"/>
          </a:p>
        </p:txBody>
      </p:sp>
    </p:spTree>
    <p:extLst>
      <p:ext uri="{BB962C8B-B14F-4D97-AF65-F5344CB8AC3E}">
        <p14:creationId xmlns:p14="http://schemas.microsoft.com/office/powerpoint/2010/main" val="10892982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94100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57548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067688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52416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81895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727050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549503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75688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968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9C5BF93-8B36-4995-9D35-A41E55E60DA8}" type="datetimeFigureOut">
              <a:rPr lang="en-US" smtClean="0"/>
              <a:pPr>
                <a:defRPr/>
              </a:pPr>
              <a:t>3/25/2023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2EDF73A-83BE-4C35-91AE-1EA9B6370EF0}" type="slidenum">
              <a:rPr lang="en-US" smtClean="0"/>
              <a:pPr>
                <a:defRPr/>
              </a:pPr>
              <a:t>‹#›</a:t>
            </a:fld>
            <a:endParaRPr lang="en-US"/>
          </a:p>
        </p:txBody>
      </p:sp>
    </p:spTree>
    <p:extLst>
      <p:ext uri="{BB962C8B-B14F-4D97-AF65-F5344CB8AC3E}">
        <p14:creationId xmlns:p14="http://schemas.microsoft.com/office/powerpoint/2010/main" val="4148498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434DAD91-4508-403F-858F-91CE957ECB96}" type="datetimeFigureOut">
              <a:rPr lang="en-US" smtClean="0"/>
              <a:pPr>
                <a:defRPr/>
              </a:pPr>
              <a:t>3/25/2023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3E88E97-2400-43B4-BF54-6181409D79FB}" type="slidenum">
              <a:rPr lang="en-US" smtClean="0"/>
              <a:pPr>
                <a:defRPr/>
              </a:pPr>
              <a:t>‹#›</a:t>
            </a:fld>
            <a:endParaRPr lang="en-US"/>
          </a:p>
        </p:txBody>
      </p:sp>
    </p:spTree>
    <p:extLst>
      <p:ext uri="{BB962C8B-B14F-4D97-AF65-F5344CB8AC3E}">
        <p14:creationId xmlns:p14="http://schemas.microsoft.com/office/powerpoint/2010/main" val="414156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54845C3B-4D5A-411D-9658-336C25D0D16B}" type="datetimeFigureOut">
              <a:rPr lang="en-US" smtClean="0"/>
              <a:pPr>
                <a:defRPr/>
              </a:pPr>
              <a:t>3/25/2023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538170B-B5C3-4630-BC9D-B1AAFCEAEFB9}" type="slidenum">
              <a:rPr lang="en-US" smtClean="0"/>
              <a:pPr>
                <a:defRPr/>
              </a:pPr>
              <a:t>‹#›</a:t>
            </a:fld>
            <a:endParaRPr lang="en-US"/>
          </a:p>
        </p:txBody>
      </p:sp>
    </p:spTree>
    <p:extLst>
      <p:ext uri="{BB962C8B-B14F-4D97-AF65-F5344CB8AC3E}">
        <p14:creationId xmlns:p14="http://schemas.microsoft.com/office/powerpoint/2010/main" val="179028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B8395AC-2886-42D3-8964-87E405643BEE}" type="datetimeFigureOut">
              <a:rPr lang="en-US" smtClean="0"/>
              <a:pPr>
                <a:defRPr/>
              </a:pPr>
              <a:t>3/25/2023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61542DA-774A-4418-BD82-F9356024F89B}" type="slidenum">
              <a:rPr lang="en-US" smtClean="0"/>
              <a:pPr>
                <a:defRPr/>
              </a:pPr>
              <a:t>‹#›</a:t>
            </a:fld>
            <a:endParaRPr lang="en-US"/>
          </a:p>
        </p:txBody>
      </p:sp>
    </p:spTree>
    <p:extLst>
      <p:ext uri="{BB962C8B-B14F-4D97-AF65-F5344CB8AC3E}">
        <p14:creationId xmlns:p14="http://schemas.microsoft.com/office/powerpoint/2010/main" val="14604526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CF0A5AB0-1C87-4D8B-8E3D-AC382C701DBA}" type="datetimeFigureOut">
              <a:rPr lang="en-US" smtClean="0"/>
              <a:pPr>
                <a:defRPr/>
              </a:pPr>
              <a:t>3/25/2023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DD2825D-4FB6-48F1-9C08-F7B01DF683B7}" type="slidenum">
              <a:rPr lang="en-US" smtClean="0"/>
              <a:pPr>
                <a:defRPr/>
              </a:pPr>
              <a:t>‹#›</a:t>
            </a:fld>
            <a:endParaRPr lang="en-US"/>
          </a:p>
        </p:txBody>
      </p:sp>
    </p:spTree>
    <p:extLst>
      <p:ext uri="{BB962C8B-B14F-4D97-AF65-F5344CB8AC3E}">
        <p14:creationId xmlns:p14="http://schemas.microsoft.com/office/powerpoint/2010/main" val="117855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47E3DDF4-424D-4D8A-8147-AA458744CB51}" type="datetimeFigureOut">
              <a:rPr lang="en-US" smtClean="0"/>
              <a:pPr>
                <a:defRPr/>
              </a:pPr>
              <a:t>3/25/2023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E150A83-B57E-47F6-AC06-79AC1D714168}" type="slidenum">
              <a:rPr lang="en-US" smtClean="0"/>
              <a:pPr>
                <a:defRPr/>
              </a:pPr>
              <a:t>‹#›</a:t>
            </a:fld>
            <a:endParaRPr lang="en-US"/>
          </a:p>
        </p:txBody>
      </p:sp>
    </p:spTree>
    <p:extLst>
      <p:ext uri="{BB962C8B-B14F-4D97-AF65-F5344CB8AC3E}">
        <p14:creationId xmlns:p14="http://schemas.microsoft.com/office/powerpoint/2010/main" val="365969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4582DE2-9B7C-4DB9-AE87-5019C68D8671}" type="datetimeFigureOut">
              <a:rPr lang="en-US" smtClean="0"/>
              <a:pPr>
                <a:defRPr/>
              </a:pPr>
              <a:t>3/25/2023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CD5EC6DB-A72F-452C-BAF7-1B949B139DFB}" type="slidenum">
              <a:rPr lang="en-US" smtClean="0"/>
              <a:pPr>
                <a:defRPr/>
              </a:pPr>
              <a:t>‹#›</a:t>
            </a:fld>
            <a:endParaRPr lang="en-US"/>
          </a:p>
        </p:txBody>
      </p:sp>
    </p:spTree>
    <p:extLst>
      <p:ext uri="{BB962C8B-B14F-4D97-AF65-F5344CB8AC3E}">
        <p14:creationId xmlns:p14="http://schemas.microsoft.com/office/powerpoint/2010/main" val="41261608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9791450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069A0F0-5B6B-4CA1-A235-B2C4686D6F9A}"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3/25/2023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90C215B-97E4-4641-8C50-1E5041477D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8584841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3.gif"/><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305800" cy="3355975"/>
          </a:xfrm>
        </p:spPr>
        <p:txBody>
          <a:bodyPr>
            <a:noAutofit/>
          </a:bodyPr>
          <a:lstStyle/>
          <a:p>
            <a:r>
              <a:rPr lang="en-US" sz="5400" smtClean="0">
                <a:solidFill>
                  <a:srgbClr val="FF0000"/>
                </a:solidFill>
                <a:effectLst>
                  <a:outerShdw blurRad="38100" dist="38100" dir="2700000" algn="tl">
                    <a:srgbClr val="000000">
                      <a:alpha val="43137"/>
                    </a:srgbClr>
                  </a:outerShdw>
                </a:effectLst>
                <a:latin typeface="Cambria" pitchFamily="18" charset="0"/>
              </a:rPr>
              <a:t>CHÀO MỪNG QUÝ THẦY CÔ VÀ CÁC EM HỌC </a:t>
            </a:r>
            <a:r>
              <a:rPr lang="en-US" sz="5400" smtClean="0">
                <a:solidFill>
                  <a:srgbClr val="FF0000"/>
                </a:solidFill>
                <a:effectLst>
                  <a:outerShdw blurRad="38100" dist="38100" dir="2700000" algn="tl">
                    <a:srgbClr val="000000">
                      <a:alpha val="43137"/>
                    </a:srgbClr>
                  </a:outerShdw>
                </a:effectLst>
                <a:latin typeface="Cambria" pitchFamily="18" charset="0"/>
              </a:rPr>
              <a:t>SINH</a:t>
            </a:r>
            <a:br>
              <a:rPr lang="en-US" sz="5400" smtClean="0">
                <a:solidFill>
                  <a:srgbClr val="FF0000"/>
                </a:solidFill>
                <a:effectLst>
                  <a:outerShdw blurRad="38100" dist="38100" dir="2700000" algn="tl">
                    <a:srgbClr val="000000">
                      <a:alpha val="43137"/>
                    </a:srgbClr>
                  </a:outerShdw>
                </a:effectLst>
                <a:latin typeface="Cambria" pitchFamily="18" charset="0"/>
              </a:rPr>
            </a:br>
            <a:r>
              <a:rPr lang="en-US" sz="5400" smtClean="0">
                <a:solidFill>
                  <a:srgbClr val="FF0000"/>
                </a:solidFill>
                <a:effectLst>
                  <a:outerShdw blurRad="38100" dist="38100" dir="2700000" algn="tl">
                    <a:srgbClr val="000000">
                      <a:alpha val="43137"/>
                    </a:srgbClr>
                  </a:outerShdw>
                </a:effectLst>
                <a:latin typeface="Cambria" pitchFamily="18" charset="0"/>
              </a:rPr>
              <a:t/>
            </a:r>
            <a:br>
              <a:rPr lang="en-US" sz="5400" smtClean="0">
                <a:solidFill>
                  <a:srgbClr val="FF0000"/>
                </a:solidFill>
                <a:effectLst>
                  <a:outerShdw blurRad="38100" dist="38100" dir="2700000" algn="tl">
                    <a:srgbClr val="000000">
                      <a:alpha val="43137"/>
                    </a:srgbClr>
                  </a:outerShdw>
                </a:effectLst>
                <a:latin typeface="Cambria" pitchFamily="18" charset="0"/>
              </a:rPr>
            </a:br>
            <a:r>
              <a:rPr lang="en-US" sz="5400" smtClean="0">
                <a:solidFill>
                  <a:schemeClr val="accent1">
                    <a:lumMod val="50000"/>
                  </a:schemeClr>
                </a:solidFill>
                <a:effectLst>
                  <a:outerShdw blurRad="38100" dist="38100" dir="2700000" algn="tl">
                    <a:srgbClr val="000000">
                      <a:alpha val="43137"/>
                    </a:srgbClr>
                  </a:outerShdw>
                </a:effectLst>
                <a:latin typeface="Cambria" pitchFamily="18" charset="0"/>
              </a:rPr>
              <a:t>GV Trần Thảo Uyên</a:t>
            </a:r>
            <a:endParaRPr lang="en-US" sz="5400">
              <a:solidFill>
                <a:schemeClr val="accent1">
                  <a:lumMod val="50000"/>
                </a:schemeClr>
              </a:solidFill>
              <a:effectLst>
                <a:outerShdw blurRad="38100" dist="38100" dir="2700000" algn="tl">
                  <a:srgbClr val="000000">
                    <a:alpha val="43137"/>
                  </a:srgbClr>
                </a:outerShdw>
              </a:effectLst>
              <a:latin typeface="Cambria" pitchFamily="18" charset="0"/>
            </a:endParaRPr>
          </a:p>
        </p:txBody>
      </p:sp>
      <p:sp>
        <p:nvSpPr>
          <p:cNvPr id="4" name="Subtitle 2"/>
          <p:cNvSpPr txBox="1">
            <a:spLocks/>
          </p:cNvSpPr>
          <p:nvPr/>
        </p:nvSpPr>
        <p:spPr>
          <a:xfrm>
            <a:off x="1371600" y="304800"/>
            <a:ext cx="6400800" cy="8763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err="1" smtClean="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rPr>
              <a:t>Trường</a:t>
            </a:r>
            <a:r>
              <a:rPr kumimoji="0" lang="en-US" sz="3200" b="0" i="0" u="none" strike="noStrike" kern="1200" cap="none" spc="0" normalizeH="0" baseline="0" noProof="0" smtClean="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rPr>
              <a:t> THPT </a:t>
            </a:r>
            <a:r>
              <a:rPr kumimoji="0" lang="en-US" sz="3200" b="0" i="0" u="none" strike="noStrike" kern="1200" cap="none" spc="0" normalizeH="0" baseline="0" noProof="0" err="1" smtClean="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rPr>
              <a:t>Bà</a:t>
            </a:r>
            <a:r>
              <a:rPr kumimoji="0" lang="en-US" sz="3200" b="0" i="0" u="none" strike="noStrike" kern="1200" cap="none" spc="0" normalizeH="0" baseline="0" noProof="0" smtClean="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rPr>
              <a:t> </a:t>
            </a:r>
            <a:r>
              <a:rPr kumimoji="0" lang="en-US" sz="3200" b="0" i="0" u="none" strike="noStrike" kern="1200" cap="none" spc="0" normalizeH="0" baseline="0" noProof="0" err="1" smtClean="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rPr>
              <a:t>Điểm</a:t>
            </a:r>
            <a:endParaRPr kumimoji="0" lang="en-US" sz="3200" b="0" i="0" u="none" strike="noStrike" kern="1200" cap="none" spc="0" normalizeH="0" baseline="0" noProof="0">
              <a:ln>
                <a:noFill/>
              </a:ln>
              <a:solidFill>
                <a:srgbClr val="1F497D">
                  <a:lumMod val="75000"/>
                </a:srgbClr>
              </a:solidFill>
              <a:effectLst>
                <a:outerShdw blurRad="38100" dist="38100" dir="2700000" algn="tl">
                  <a:srgbClr val="000000">
                    <a:alpha val="43137"/>
                  </a:srgbClr>
                </a:outerShdw>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1696167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Box 184"/>
          <p:cNvSpPr txBox="1"/>
          <p:nvPr/>
        </p:nvSpPr>
        <p:spPr>
          <a:xfrm>
            <a:off x="58942" y="137978"/>
            <a:ext cx="9085058" cy="1077218"/>
          </a:xfrm>
          <a:prstGeom prst="rect">
            <a:avLst/>
          </a:prstGeom>
          <a:noFill/>
        </p:spPr>
        <p:txBody>
          <a:bodyPr wrap="square" rtlCol="0">
            <a:spAutoFit/>
          </a:bodyPr>
          <a:lstStyle/>
          <a:p>
            <a:pPr algn="ctr"/>
            <a:r>
              <a:rPr lang="en-US" sz="3200" b="1" smtClean="0">
                <a:solidFill>
                  <a:srgbClr val="FF0000"/>
                </a:solidFill>
                <a:latin typeface="Cambria" panose="02040503050406030204" pitchFamily="18" charset="0"/>
                <a:ea typeface="Cambria" panose="02040503050406030204" pitchFamily="18" charset="0"/>
              </a:rPr>
              <a:t>BÀI 25. MỘT SỐ LỆNH LÀM VIỆC VỚI XÂU KÍ TỰ (</a:t>
            </a:r>
            <a:r>
              <a:rPr lang="en-US" sz="3200" b="1" err="1" smtClean="0">
                <a:solidFill>
                  <a:srgbClr val="FF0000"/>
                </a:solidFill>
                <a:latin typeface="Cambria" panose="02040503050406030204" pitchFamily="18" charset="0"/>
                <a:ea typeface="Cambria" panose="02040503050406030204" pitchFamily="18" charset="0"/>
              </a:rPr>
              <a:t>Tiết</a:t>
            </a:r>
            <a:r>
              <a:rPr lang="en-US" sz="3200" b="1" smtClean="0">
                <a:solidFill>
                  <a:srgbClr val="FF0000"/>
                </a:solidFill>
                <a:latin typeface="Cambria" panose="02040503050406030204" pitchFamily="18" charset="0"/>
                <a:ea typeface="Cambria" panose="02040503050406030204" pitchFamily="18" charset="0"/>
              </a:rPr>
              <a:t> 2)</a:t>
            </a:r>
            <a:endParaRPr lang="en-US" sz="3200" b="1">
              <a:solidFill>
                <a:srgbClr val="FF0000"/>
              </a:solidFill>
              <a:latin typeface="Cambria" panose="02040503050406030204" pitchFamily="18" charset="0"/>
              <a:ea typeface="Cambria" panose="02040503050406030204" pitchFamily="18" charset="0"/>
            </a:endParaRPr>
          </a:p>
        </p:txBody>
      </p:sp>
      <p:cxnSp>
        <p:nvCxnSpPr>
          <p:cNvPr id="142" name="Straight Connector 141"/>
          <p:cNvCxnSpPr/>
          <p:nvPr/>
        </p:nvCxnSpPr>
        <p:spPr>
          <a:xfrm>
            <a:off x="586863" y="2198235"/>
            <a:ext cx="0" cy="1010639"/>
          </a:xfrm>
          <a:prstGeom prst="line">
            <a:avLst/>
          </a:prstGeom>
          <a:ln w="57150">
            <a:solidFill>
              <a:srgbClr val="FEC601"/>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190095" y="1340062"/>
            <a:ext cx="793537" cy="793538"/>
          </a:xfrm>
          <a:prstGeom prst="ellips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01</a:t>
            </a:r>
            <a:endParaRPr lang="en-US" sz="2400">
              <a:solidFill>
                <a:schemeClr val="tx1"/>
              </a:solidFill>
              <a:latin typeface="Staccato222 BT" panose="03090702030407020403" pitchFamily="66" charset="0"/>
            </a:endParaRPr>
          </a:p>
        </p:txBody>
      </p:sp>
      <p:sp>
        <p:nvSpPr>
          <p:cNvPr id="144" name="Freeform 143"/>
          <p:cNvSpPr/>
          <p:nvPr/>
        </p:nvSpPr>
        <p:spPr>
          <a:xfrm flipH="1">
            <a:off x="228600" y="3286645"/>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318070" y="3320019"/>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668858" y="2368242"/>
            <a:ext cx="2344779" cy="745778"/>
          </a:xfrm>
          <a:prstGeom prst="rect">
            <a:avLst/>
          </a:prstGeom>
          <a:solidFill>
            <a:srgbClr val="FEE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b="1" smtClean="0">
                <a:solidFill>
                  <a:schemeClr val="accent4">
                    <a:lumMod val="50000"/>
                  </a:schemeClr>
                </a:solidFill>
                <a:latin typeface="Book Antiqua" panose="02040602050305030304" pitchFamily="18" charset="0"/>
              </a:rPr>
              <a:t>KHỞI ĐỘNG</a:t>
            </a:r>
            <a:endParaRPr lang="en-US" sz="2600" b="1">
              <a:solidFill>
                <a:schemeClr val="accent4">
                  <a:lumMod val="50000"/>
                </a:schemeClr>
              </a:solidFill>
              <a:latin typeface="Book Antiqua" panose="02040602050305030304" pitchFamily="18" charset="0"/>
            </a:endParaRPr>
          </a:p>
        </p:txBody>
      </p:sp>
      <p:sp>
        <p:nvSpPr>
          <p:cNvPr id="149" name="TextBox 148"/>
          <p:cNvSpPr txBox="1"/>
          <p:nvPr/>
        </p:nvSpPr>
        <p:spPr>
          <a:xfrm>
            <a:off x="738752" y="1964243"/>
            <a:ext cx="1936608" cy="338554"/>
          </a:xfrm>
          <a:prstGeom prst="rect">
            <a:avLst/>
          </a:prstGeom>
          <a:noFill/>
        </p:spPr>
        <p:txBody>
          <a:bodyPr wrap="square" rtlCol="0">
            <a:spAutoFit/>
          </a:bodyPr>
          <a:lstStyle/>
          <a:p>
            <a:pPr algn="ctr"/>
            <a:endParaRPr lang="en-US" sz="1600" b="1" smtClean="0">
              <a:solidFill>
                <a:schemeClr val="tx1">
                  <a:lumMod val="65000"/>
                  <a:lumOff val="35000"/>
                </a:schemeClr>
              </a:solidFill>
            </a:endParaRPr>
          </a:p>
        </p:txBody>
      </p:sp>
      <p:sp>
        <p:nvSpPr>
          <p:cNvPr id="162" name="Teardrop 161"/>
          <p:cNvSpPr/>
          <p:nvPr/>
        </p:nvSpPr>
        <p:spPr>
          <a:xfrm rot="8069188">
            <a:off x="455023" y="3401748"/>
            <a:ext cx="307660" cy="340760"/>
          </a:xfrm>
          <a:prstGeom prst="teardrop">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6" name="Straight Connector 165"/>
          <p:cNvCxnSpPr/>
          <p:nvPr/>
        </p:nvCxnSpPr>
        <p:spPr>
          <a:xfrm>
            <a:off x="2670654" y="3962400"/>
            <a:ext cx="0" cy="914400"/>
          </a:xfrm>
          <a:prstGeom prst="line">
            <a:avLst/>
          </a:prstGeom>
          <a:ln w="57150">
            <a:solidFill>
              <a:srgbClr val="00A65E"/>
            </a:solidFill>
          </a:ln>
        </p:spPr>
        <p:style>
          <a:lnRef idx="1">
            <a:schemeClr val="accent1"/>
          </a:lnRef>
          <a:fillRef idx="0">
            <a:schemeClr val="accent1"/>
          </a:fillRef>
          <a:effectRef idx="0">
            <a:schemeClr val="accent1"/>
          </a:effectRef>
          <a:fontRef idx="minor">
            <a:schemeClr val="tx1"/>
          </a:fontRef>
        </p:style>
      </p:cxnSp>
      <p:sp>
        <p:nvSpPr>
          <p:cNvPr id="167" name="Oval 166"/>
          <p:cNvSpPr/>
          <p:nvPr/>
        </p:nvSpPr>
        <p:spPr>
          <a:xfrm>
            <a:off x="2285999" y="4927310"/>
            <a:ext cx="793537" cy="793538"/>
          </a:xfrm>
          <a:prstGeom prst="ellipse">
            <a:avLst/>
          </a:prstGeom>
          <a:solidFill>
            <a:srgbClr val="00A6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02</a:t>
            </a:r>
            <a:endParaRPr lang="en-US" sz="2400">
              <a:solidFill>
                <a:schemeClr val="tx1"/>
              </a:solidFill>
              <a:latin typeface="Staccato222 BT" panose="03090702030407020403" pitchFamily="66" charset="0"/>
            </a:endParaRPr>
          </a:p>
        </p:txBody>
      </p:sp>
      <p:sp>
        <p:nvSpPr>
          <p:cNvPr id="168" name="Freeform 167"/>
          <p:cNvSpPr/>
          <p:nvPr/>
        </p:nvSpPr>
        <p:spPr>
          <a:xfrm flipH="1">
            <a:off x="2362200" y="3286645"/>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00A6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417307" y="3336242"/>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Sun 169"/>
          <p:cNvSpPr/>
          <p:nvPr/>
        </p:nvSpPr>
        <p:spPr>
          <a:xfrm>
            <a:off x="2543668" y="3476869"/>
            <a:ext cx="340760" cy="307660"/>
          </a:xfrm>
          <a:prstGeom prst="sun">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2720579" y="4031567"/>
            <a:ext cx="2097278" cy="698876"/>
          </a:xfrm>
          <a:prstGeom prst="rect">
            <a:avLst/>
          </a:prstGeom>
          <a:solidFill>
            <a:srgbClr val="99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smtClean="0">
                <a:solidFill>
                  <a:schemeClr val="accent2">
                    <a:lumMod val="50000"/>
                  </a:schemeClr>
                </a:solidFill>
                <a:latin typeface="Cambria" panose="02040503050406030204" pitchFamily="18" charset="0"/>
                <a:ea typeface="Times New Roman" panose="02020603050405020304" pitchFamily="18" charset="0"/>
                <a:cs typeface="Arial" panose="020B0604020202020204" pitchFamily="34" charset="0"/>
              </a:rPr>
              <a:t>THỰC HÀNH</a:t>
            </a:r>
            <a:endParaRPr lang="en-US" sz="2600" b="1">
              <a:solidFill>
                <a:schemeClr val="accent2">
                  <a:lumMod val="50000"/>
                </a:schemeClr>
              </a:solidFill>
              <a:latin typeface="Cambria" panose="02040503050406030204" pitchFamily="18" charset="0"/>
              <a:ea typeface="Cambria" panose="02040503050406030204" pitchFamily="18" charset="0"/>
            </a:endParaRPr>
          </a:p>
        </p:txBody>
      </p:sp>
      <p:cxnSp>
        <p:nvCxnSpPr>
          <p:cNvPr id="174" name="Straight Connector 173"/>
          <p:cNvCxnSpPr/>
          <p:nvPr/>
        </p:nvCxnSpPr>
        <p:spPr>
          <a:xfrm>
            <a:off x="4740168" y="2198235"/>
            <a:ext cx="0" cy="1002165"/>
          </a:xfrm>
          <a:prstGeom prst="line">
            <a:avLst/>
          </a:prstGeom>
          <a:ln w="57150">
            <a:solidFill>
              <a:srgbClr val="00B1E3"/>
            </a:solidFill>
          </a:ln>
        </p:spPr>
        <p:style>
          <a:lnRef idx="1">
            <a:schemeClr val="accent1"/>
          </a:lnRef>
          <a:fillRef idx="0">
            <a:schemeClr val="accent1"/>
          </a:fillRef>
          <a:effectRef idx="0">
            <a:schemeClr val="accent1"/>
          </a:effectRef>
          <a:fontRef idx="minor">
            <a:schemeClr val="tx1"/>
          </a:fontRef>
        </p:style>
      </p:cxnSp>
      <p:sp>
        <p:nvSpPr>
          <p:cNvPr id="175" name="Oval 174"/>
          <p:cNvSpPr/>
          <p:nvPr/>
        </p:nvSpPr>
        <p:spPr>
          <a:xfrm>
            <a:off x="4343399" y="1329515"/>
            <a:ext cx="793537" cy="793538"/>
          </a:xfrm>
          <a:prstGeom prst="ellipse">
            <a:avLst/>
          </a:pr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03</a:t>
            </a:r>
            <a:endParaRPr lang="en-US" sz="2400">
              <a:solidFill>
                <a:schemeClr val="tx1"/>
              </a:solidFill>
              <a:latin typeface="Staccato222 BT" panose="03090702030407020403" pitchFamily="66" charset="0"/>
            </a:endParaRPr>
          </a:p>
        </p:txBody>
      </p:sp>
      <p:sp>
        <p:nvSpPr>
          <p:cNvPr id="176" name="Freeform 175"/>
          <p:cNvSpPr/>
          <p:nvPr/>
        </p:nvSpPr>
        <p:spPr>
          <a:xfrm flipH="1">
            <a:off x="4495800" y="3259506"/>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4550907" y="3309103"/>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Heart 177"/>
          <p:cNvSpPr/>
          <p:nvPr/>
        </p:nvSpPr>
        <p:spPr>
          <a:xfrm>
            <a:off x="4684634" y="3462430"/>
            <a:ext cx="340760" cy="307660"/>
          </a:xfrm>
          <a:prstGeom prst="hear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4817857" y="2276380"/>
            <a:ext cx="1987120" cy="837639"/>
          </a:xfrm>
          <a:prstGeom prst="rect">
            <a:avLst/>
          </a:prstGeom>
          <a:solidFill>
            <a:srgbClr val="99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TextBox 180"/>
          <p:cNvSpPr txBox="1"/>
          <p:nvPr/>
        </p:nvSpPr>
        <p:spPr>
          <a:xfrm>
            <a:off x="4836009" y="2438400"/>
            <a:ext cx="1936608" cy="523220"/>
          </a:xfrm>
          <a:prstGeom prst="rect">
            <a:avLst/>
          </a:prstGeom>
          <a:noFill/>
        </p:spPr>
        <p:txBody>
          <a:bodyPr wrap="square" rtlCol="0">
            <a:spAutoFit/>
          </a:bodyPr>
          <a:lstStyle/>
          <a:p>
            <a:pPr algn="ctr"/>
            <a:r>
              <a:rPr lang="en-US" sz="2800" b="1" smtClean="0">
                <a:solidFill>
                  <a:srgbClr val="002060"/>
                </a:solidFill>
              </a:rPr>
              <a:t>LUYỆN TẬP</a:t>
            </a:r>
          </a:p>
        </p:txBody>
      </p:sp>
      <p:cxnSp>
        <p:nvCxnSpPr>
          <p:cNvPr id="24" name="Straight Connector 23"/>
          <p:cNvCxnSpPr/>
          <p:nvPr/>
        </p:nvCxnSpPr>
        <p:spPr>
          <a:xfrm>
            <a:off x="6937854" y="3962400"/>
            <a:ext cx="0" cy="96491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6541085" y="4970448"/>
            <a:ext cx="793537" cy="793538"/>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04</a:t>
            </a:r>
            <a:endParaRPr lang="en-US" sz="2400">
              <a:solidFill>
                <a:schemeClr val="tx1"/>
              </a:solidFill>
              <a:latin typeface="Staccato222 BT" panose="03090702030407020403" pitchFamily="66" charset="0"/>
            </a:endParaRPr>
          </a:p>
        </p:txBody>
      </p:sp>
      <p:sp>
        <p:nvSpPr>
          <p:cNvPr id="26" name="Freeform 25"/>
          <p:cNvSpPr/>
          <p:nvPr/>
        </p:nvSpPr>
        <p:spPr>
          <a:xfrm flipH="1">
            <a:off x="6632847" y="3276600"/>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687954" y="3326197"/>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7010400" y="4038600"/>
            <a:ext cx="1832247" cy="793259"/>
          </a:xfrm>
          <a:prstGeom prst="rect">
            <a:avLst/>
          </a:prstGeom>
          <a:solidFill>
            <a:srgbClr val="99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CỦNG CỐ - </a:t>
            </a:r>
          </a:p>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VẬN DỤNG</a:t>
            </a:r>
            <a:endParaRPr lang="en-US" sz="2400" b="1">
              <a:solidFill>
                <a:schemeClr val="accent4">
                  <a:lumMod val="50000"/>
                </a:schemeClr>
              </a:solidFill>
              <a:latin typeface="Cambria" panose="02040503050406030204" pitchFamily="18" charset="0"/>
              <a:ea typeface="Cambria" panose="02040503050406030204" pitchFamily="18" charset="0"/>
            </a:endParaRPr>
          </a:p>
        </p:txBody>
      </p:sp>
      <p:sp>
        <p:nvSpPr>
          <p:cNvPr id="2" name="5-Point Star 1"/>
          <p:cNvSpPr/>
          <p:nvPr/>
        </p:nvSpPr>
        <p:spPr>
          <a:xfrm>
            <a:off x="6723836" y="3352800"/>
            <a:ext cx="438964" cy="385212"/>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5"/>
                                        </p:tgtEl>
                                        <p:attrNameLst>
                                          <p:attrName>style.visibility</p:attrName>
                                        </p:attrNameLst>
                                      </p:cBhvr>
                                      <p:to>
                                        <p:strVal val="visible"/>
                                      </p:to>
                                    </p:set>
                                    <p:anim calcmode="lin" valueType="num">
                                      <p:cBhvr additive="base">
                                        <p:cTn id="7" dur="500" fill="hold"/>
                                        <p:tgtEl>
                                          <p:spTgt spid="185"/>
                                        </p:tgtEl>
                                        <p:attrNameLst>
                                          <p:attrName>ppt_x</p:attrName>
                                        </p:attrNameLst>
                                      </p:cBhvr>
                                      <p:tavLst>
                                        <p:tav tm="0">
                                          <p:val>
                                            <p:strVal val="#ppt_x"/>
                                          </p:val>
                                        </p:tav>
                                        <p:tav tm="100000">
                                          <p:val>
                                            <p:strVal val="#ppt_x"/>
                                          </p:val>
                                        </p:tav>
                                      </p:tavLst>
                                    </p:anim>
                                    <p:anim calcmode="lin" valueType="num">
                                      <p:cBhvr additive="base">
                                        <p:cTn id="8"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4"/>
                                        </p:tgtEl>
                                        <p:attrNameLst>
                                          <p:attrName>style.visibility</p:attrName>
                                        </p:attrNameLst>
                                      </p:cBhvr>
                                      <p:to>
                                        <p:strVal val="visible"/>
                                      </p:to>
                                    </p:set>
                                    <p:anim calcmode="lin" valueType="num">
                                      <p:cBhvr additive="base">
                                        <p:cTn id="13" dur="500" fill="hold"/>
                                        <p:tgtEl>
                                          <p:spTgt spid="144"/>
                                        </p:tgtEl>
                                        <p:attrNameLst>
                                          <p:attrName>ppt_x</p:attrName>
                                        </p:attrNameLst>
                                      </p:cBhvr>
                                      <p:tavLst>
                                        <p:tav tm="0">
                                          <p:val>
                                            <p:strVal val="1+#ppt_w/2"/>
                                          </p:val>
                                        </p:tav>
                                        <p:tav tm="100000">
                                          <p:val>
                                            <p:strVal val="#ppt_x"/>
                                          </p:val>
                                        </p:tav>
                                      </p:tavLst>
                                    </p:anim>
                                    <p:anim calcmode="lin" valueType="num">
                                      <p:cBhvr additive="base">
                                        <p:cTn id="14" dur="500" fill="hold"/>
                                        <p:tgtEl>
                                          <p:spTgt spid="144"/>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3" presetClass="entr" presetSubtype="288" fill="hold" grpId="0" nodeType="afterEffect">
                                  <p:stCondLst>
                                    <p:cond delay="0"/>
                                  </p:stCondLst>
                                  <p:childTnLst>
                                    <p:set>
                                      <p:cBhvr>
                                        <p:cTn id="17" dur="1" fill="hold">
                                          <p:stCondLst>
                                            <p:cond delay="0"/>
                                          </p:stCondLst>
                                        </p:cTn>
                                        <p:tgtEl>
                                          <p:spTgt spid="145"/>
                                        </p:tgtEl>
                                        <p:attrNameLst>
                                          <p:attrName>style.visibility</p:attrName>
                                        </p:attrNameLst>
                                      </p:cBhvr>
                                      <p:to>
                                        <p:strVal val="visible"/>
                                      </p:to>
                                    </p:set>
                                    <p:anim calcmode="lin" valueType="num">
                                      <p:cBhvr>
                                        <p:cTn id="18" dur="500" fill="hold"/>
                                        <p:tgtEl>
                                          <p:spTgt spid="145"/>
                                        </p:tgtEl>
                                        <p:attrNameLst>
                                          <p:attrName>ppt_w</p:attrName>
                                        </p:attrNameLst>
                                      </p:cBhvr>
                                      <p:tavLst>
                                        <p:tav tm="0">
                                          <p:val>
                                            <p:strVal val="4/3*#ppt_w"/>
                                          </p:val>
                                        </p:tav>
                                        <p:tav tm="100000">
                                          <p:val>
                                            <p:strVal val="#ppt_w"/>
                                          </p:val>
                                        </p:tav>
                                      </p:tavLst>
                                    </p:anim>
                                    <p:anim calcmode="lin" valueType="num">
                                      <p:cBhvr>
                                        <p:cTn id="19" dur="500" fill="hold"/>
                                        <p:tgtEl>
                                          <p:spTgt spid="145"/>
                                        </p:tgtEl>
                                        <p:attrNameLst>
                                          <p:attrName>ppt_h</p:attrName>
                                        </p:attrNameLst>
                                      </p:cBhvr>
                                      <p:tavLst>
                                        <p:tav tm="0">
                                          <p:val>
                                            <p:strVal val="4/3*#ppt_h"/>
                                          </p:val>
                                        </p:tav>
                                        <p:tav tm="100000">
                                          <p:val>
                                            <p:strVal val="#ppt_h"/>
                                          </p:val>
                                        </p:tav>
                                      </p:tavLst>
                                    </p:anim>
                                  </p:childTnLst>
                                </p:cTn>
                              </p:par>
                            </p:childTnLst>
                          </p:cTn>
                        </p:par>
                        <p:par>
                          <p:cTn id="20" fill="hold">
                            <p:stCondLst>
                              <p:cond delay="1000"/>
                            </p:stCondLst>
                            <p:childTnLst>
                              <p:par>
                                <p:cTn id="21" presetID="22" presetClass="entr" presetSubtype="4" fill="hold" nodeType="afterEffect">
                                  <p:stCondLst>
                                    <p:cond delay="0"/>
                                  </p:stCondLst>
                                  <p:childTnLst>
                                    <p:set>
                                      <p:cBhvr>
                                        <p:cTn id="22" dur="1" fill="hold">
                                          <p:stCondLst>
                                            <p:cond delay="0"/>
                                          </p:stCondLst>
                                        </p:cTn>
                                        <p:tgtEl>
                                          <p:spTgt spid="142"/>
                                        </p:tgtEl>
                                        <p:attrNameLst>
                                          <p:attrName>style.visibility</p:attrName>
                                        </p:attrNameLst>
                                      </p:cBhvr>
                                      <p:to>
                                        <p:strVal val="visible"/>
                                      </p:to>
                                    </p:set>
                                    <p:animEffect transition="in" filter="wipe(down)">
                                      <p:cBhvr>
                                        <p:cTn id="23" dur="500"/>
                                        <p:tgtEl>
                                          <p:spTgt spid="142"/>
                                        </p:tgtEl>
                                      </p:cBhvr>
                                    </p:animEffect>
                                  </p:childTnLst>
                                </p:cTn>
                              </p:par>
                            </p:childTnLst>
                          </p:cTn>
                        </p:par>
                        <p:par>
                          <p:cTn id="24" fill="hold">
                            <p:stCondLst>
                              <p:cond delay="1500"/>
                            </p:stCondLst>
                            <p:childTnLst>
                              <p:par>
                                <p:cTn id="25" presetID="23" presetClass="entr" presetSubtype="16" fill="hold" grpId="0" nodeType="afterEffect">
                                  <p:stCondLst>
                                    <p:cond delay="0"/>
                                  </p:stCondLst>
                                  <p:childTnLst>
                                    <p:set>
                                      <p:cBhvr>
                                        <p:cTn id="26" dur="1" fill="hold">
                                          <p:stCondLst>
                                            <p:cond delay="0"/>
                                          </p:stCondLst>
                                        </p:cTn>
                                        <p:tgtEl>
                                          <p:spTgt spid="143"/>
                                        </p:tgtEl>
                                        <p:attrNameLst>
                                          <p:attrName>style.visibility</p:attrName>
                                        </p:attrNameLst>
                                      </p:cBhvr>
                                      <p:to>
                                        <p:strVal val="visible"/>
                                      </p:to>
                                    </p:set>
                                    <p:anim calcmode="lin" valueType="num">
                                      <p:cBhvr>
                                        <p:cTn id="27" dur="500" fill="hold"/>
                                        <p:tgtEl>
                                          <p:spTgt spid="143"/>
                                        </p:tgtEl>
                                        <p:attrNameLst>
                                          <p:attrName>ppt_w</p:attrName>
                                        </p:attrNameLst>
                                      </p:cBhvr>
                                      <p:tavLst>
                                        <p:tav tm="0">
                                          <p:val>
                                            <p:fltVal val="0"/>
                                          </p:val>
                                        </p:tav>
                                        <p:tav tm="100000">
                                          <p:val>
                                            <p:strVal val="#ppt_w"/>
                                          </p:val>
                                        </p:tav>
                                      </p:tavLst>
                                    </p:anim>
                                    <p:anim calcmode="lin" valueType="num">
                                      <p:cBhvr>
                                        <p:cTn id="28" dur="500" fill="hold"/>
                                        <p:tgtEl>
                                          <p:spTgt spid="143"/>
                                        </p:tgtEl>
                                        <p:attrNameLst>
                                          <p:attrName>ppt_h</p:attrName>
                                        </p:attrNameLst>
                                      </p:cBhvr>
                                      <p:tavLst>
                                        <p:tav tm="0">
                                          <p:val>
                                            <p:fltVal val="0"/>
                                          </p:val>
                                        </p:tav>
                                        <p:tav tm="100000">
                                          <p:val>
                                            <p:strVal val="#ppt_h"/>
                                          </p:val>
                                        </p:tav>
                                      </p:tavLst>
                                    </p:anim>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147"/>
                                        </p:tgtEl>
                                        <p:attrNameLst>
                                          <p:attrName>style.visibility</p:attrName>
                                        </p:attrNameLst>
                                      </p:cBhvr>
                                      <p:to>
                                        <p:strVal val="visible"/>
                                      </p:to>
                                    </p:set>
                                    <p:animEffect transition="in" filter="fade">
                                      <p:cBhvr>
                                        <p:cTn id="32" dur="500"/>
                                        <p:tgtEl>
                                          <p:spTgt spid="147"/>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162"/>
                                        </p:tgtEl>
                                        <p:attrNameLst>
                                          <p:attrName>style.visibility</p:attrName>
                                        </p:attrNameLst>
                                      </p:cBhvr>
                                      <p:to>
                                        <p:strVal val="visible"/>
                                      </p:to>
                                    </p:set>
                                    <p:animEffect transition="in" filter="fade">
                                      <p:cBhvr>
                                        <p:cTn id="36" dur="500"/>
                                        <p:tgtEl>
                                          <p:spTgt spid="16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68"/>
                                        </p:tgtEl>
                                        <p:attrNameLst>
                                          <p:attrName>style.visibility</p:attrName>
                                        </p:attrNameLst>
                                      </p:cBhvr>
                                      <p:to>
                                        <p:strVal val="visible"/>
                                      </p:to>
                                    </p:set>
                                    <p:anim calcmode="lin" valueType="num">
                                      <p:cBhvr additive="base">
                                        <p:cTn id="41" dur="500" fill="hold"/>
                                        <p:tgtEl>
                                          <p:spTgt spid="168"/>
                                        </p:tgtEl>
                                        <p:attrNameLst>
                                          <p:attrName>ppt_x</p:attrName>
                                        </p:attrNameLst>
                                      </p:cBhvr>
                                      <p:tavLst>
                                        <p:tav tm="0">
                                          <p:val>
                                            <p:strVal val="1+#ppt_w/2"/>
                                          </p:val>
                                        </p:tav>
                                        <p:tav tm="100000">
                                          <p:val>
                                            <p:strVal val="#ppt_x"/>
                                          </p:val>
                                        </p:tav>
                                      </p:tavLst>
                                    </p:anim>
                                    <p:anim calcmode="lin" valueType="num">
                                      <p:cBhvr additive="base">
                                        <p:cTn id="42" dur="500" fill="hold"/>
                                        <p:tgtEl>
                                          <p:spTgt spid="168"/>
                                        </p:tgtEl>
                                        <p:attrNameLst>
                                          <p:attrName>ppt_y</p:attrName>
                                        </p:attrNameLst>
                                      </p:cBhvr>
                                      <p:tavLst>
                                        <p:tav tm="0">
                                          <p:val>
                                            <p:strVal val="#ppt_y"/>
                                          </p:val>
                                        </p:tav>
                                        <p:tav tm="100000">
                                          <p:val>
                                            <p:strVal val="#ppt_y"/>
                                          </p:val>
                                        </p:tav>
                                      </p:tavLst>
                                    </p:anim>
                                  </p:childTnLst>
                                </p:cTn>
                              </p:par>
                            </p:childTnLst>
                          </p:cTn>
                        </p:par>
                        <p:par>
                          <p:cTn id="43" fill="hold">
                            <p:stCondLst>
                              <p:cond delay="500"/>
                            </p:stCondLst>
                            <p:childTnLst>
                              <p:par>
                                <p:cTn id="44" presetID="23" presetClass="entr" presetSubtype="288" fill="hold" grpId="0" nodeType="afterEffect">
                                  <p:stCondLst>
                                    <p:cond delay="0"/>
                                  </p:stCondLst>
                                  <p:childTnLst>
                                    <p:set>
                                      <p:cBhvr>
                                        <p:cTn id="45" dur="1" fill="hold">
                                          <p:stCondLst>
                                            <p:cond delay="0"/>
                                          </p:stCondLst>
                                        </p:cTn>
                                        <p:tgtEl>
                                          <p:spTgt spid="169"/>
                                        </p:tgtEl>
                                        <p:attrNameLst>
                                          <p:attrName>style.visibility</p:attrName>
                                        </p:attrNameLst>
                                      </p:cBhvr>
                                      <p:to>
                                        <p:strVal val="visible"/>
                                      </p:to>
                                    </p:set>
                                    <p:anim calcmode="lin" valueType="num">
                                      <p:cBhvr>
                                        <p:cTn id="46" dur="500" fill="hold"/>
                                        <p:tgtEl>
                                          <p:spTgt spid="169"/>
                                        </p:tgtEl>
                                        <p:attrNameLst>
                                          <p:attrName>ppt_w</p:attrName>
                                        </p:attrNameLst>
                                      </p:cBhvr>
                                      <p:tavLst>
                                        <p:tav tm="0">
                                          <p:val>
                                            <p:strVal val="4/3*#ppt_w"/>
                                          </p:val>
                                        </p:tav>
                                        <p:tav tm="100000">
                                          <p:val>
                                            <p:strVal val="#ppt_w"/>
                                          </p:val>
                                        </p:tav>
                                      </p:tavLst>
                                    </p:anim>
                                    <p:anim calcmode="lin" valueType="num">
                                      <p:cBhvr>
                                        <p:cTn id="47" dur="500" fill="hold"/>
                                        <p:tgtEl>
                                          <p:spTgt spid="169"/>
                                        </p:tgtEl>
                                        <p:attrNameLst>
                                          <p:attrName>ppt_h</p:attrName>
                                        </p:attrNameLst>
                                      </p:cBhvr>
                                      <p:tavLst>
                                        <p:tav tm="0">
                                          <p:val>
                                            <p:strVal val="4/3*#ppt_h"/>
                                          </p:val>
                                        </p:tav>
                                        <p:tav tm="100000">
                                          <p:val>
                                            <p:strVal val="#ppt_h"/>
                                          </p:val>
                                        </p:tav>
                                      </p:tavLst>
                                    </p:anim>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170"/>
                                        </p:tgtEl>
                                        <p:attrNameLst>
                                          <p:attrName>style.visibility</p:attrName>
                                        </p:attrNameLst>
                                      </p:cBhvr>
                                      <p:to>
                                        <p:strVal val="visible"/>
                                      </p:to>
                                    </p:set>
                                    <p:animEffect transition="in" filter="fade">
                                      <p:cBhvr>
                                        <p:cTn id="51" dur="500"/>
                                        <p:tgtEl>
                                          <p:spTgt spid="170"/>
                                        </p:tgtEl>
                                      </p:cBhvr>
                                    </p:animEffect>
                                  </p:childTnLst>
                                </p:cTn>
                              </p:par>
                            </p:childTnLst>
                          </p:cTn>
                        </p:par>
                        <p:par>
                          <p:cTn id="52" fill="hold">
                            <p:stCondLst>
                              <p:cond delay="1500"/>
                            </p:stCondLst>
                            <p:childTnLst>
                              <p:par>
                                <p:cTn id="53" presetID="22" presetClass="entr" presetSubtype="1" fill="hold" nodeType="afterEffect">
                                  <p:stCondLst>
                                    <p:cond delay="0"/>
                                  </p:stCondLst>
                                  <p:childTnLst>
                                    <p:set>
                                      <p:cBhvr>
                                        <p:cTn id="54" dur="1" fill="hold">
                                          <p:stCondLst>
                                            <p:cond delay="0"/>
                                          </p:stCondLst>
                                        </p:cTn>
                                        <p:tgtEl>
                                          <p:spTgt spid="166"/>
                                        </p:tgtEl>
                                        <p:attrNameLst>
                                          <p:attrName>style.visibility</p:attrName>
                                        </p:attrNameLst>
                                      </p:cBhvr>
                                      <p:to>
                                        <p:strVal val="visible"/>
                                      </p:to>
                                    </p:set>
                                    <p:animEffect transition="in" filter="wipe(up)">
                                      <p:cBhvr>
                                        <p:cTn id="55" dur="500"/>
                                        <p:tgtEl>
                                          <p:spTgt spid="166"/>
                                        </p:tgtEl>
                                      </p:cBhvr>
                                    </p:animEffect>
                                  </p:childTnLst>
                                </p:cTn>
                              </p:par>
                            </p:childTnLst>
                          </p:cTn>
                        </p:par>
                        <p:par>
                          <p:cTn id="56" fill="hold">
                            <p:stCondLst>
                              <p:cond delay="2000"/>
                            </p:stCondLst>
                            <p:childTnLst>
                              <p:par>
                                <p:cTn id="57" presetID="23" presetClass="entr" presetSubtype="16" fill="hold" grpId="0" nodeType="afterEffect">
                                  <p:stCondLst>
                                    <p:cond delay="0"/>
                                  </p:stCondLst>
                                  <p:childTnLst>
                                    <p:set>
                                      <p:cBhvr>
                                        <p:cTn id="58" dur="1" fill="hold">
                                          <p:stCondLst>
                                            <p:cond delay="0"/>
                                          </p:stCondLst>
                                        </p:cTn>
                                        <p:tgtEl>
                                          <p:spTgt spid="167"/>
                                        </p:tgtEl>
                                        <p:attrNameLst>
                                          <p:attrName>style.visibility</p:attrName>
                                        </p:attrNameLst>
                                      </p:cBhvr>
                                      <p:to>
                                        <p:strVal val="visible"/>
                                      </p:to>
                                    </p:set>
                                    <p:anim calcmode="lin" valueType="num">
                                      <p:cBhvr>
                                        <p:cTn id="59" dur="500" fill="hold"/>
                                        <p:tgtEl>
                                          <p:spTgt spid="167"/>
                                        </p:tgtEl>
                                        <p:attrNameLst>
                                          <p:attrName>ppt_w</p:attrName>
                                        </p:attrNameLst>
                                      </p:cBhvr>
                                      <p:tavLst>
                                        <p:tav tm="0">
                                          <p:val>
                                            <p:fltVal val="0"/>
                                          </p:val>
                                        </p:tav>
                                        <p:tav tm="100000">
                                          <p:val>
                                            <p:strVal val="#ppt_w"/>
                                          </p:val>
                                        </p:tav>
                                      </p:tavLst>
                                    </p:anim>
                                    <p:anim calcmode="lin" valueType="num">
                                      <p:cBhvr>
                                        <p:cTn id="60" dur="500" fill="hold"/>
                                        <p:tgtEl>
                                          <p:spTgt spid="167"/>
                                        </p:tgtEl>
                                        <p:attrNameLst>
                                          <p:attrName>ppt_h</p:attrName>
                                        </p:attrNameLst>
                                      </p:cBhvr>
                                      <p:tavLst>
                                        <p:tav tm="0">
                                          <p:val>
                                            <p:fltVal val="0"/>
                                          </p:val>
                                        </p:tav>
                                        <p:tav tm="100000">
                                          <p:val>
                                            <p:strVal val="#ppt_h"/>
                                          </p:val>
                                        </p:tav>
                                      </p:tavLst>
                                    </p:anim>
                                  </p:childTnLst>
                                </p:cTn>
                              </p:par>
                            </p:childTnLst>
                          </p:cTn>
                        </p:par>
                        <p:par>
                          <p:cTn id="61" fill="hold">
                            <p:stCondLst>
                              <p:cond delay="2500"/>
                            </p:stCondLst>
                            <p:childTnLst>
                              <p:par>
                                <p:cTn id="62" presetID="10" presetClass="entr" presetSubtype="0" fill="hold" grpId="0" nodeType="afterEffect">
                                  <p:stCondLst>
                                    <p:cond delay="0"/>
                                  </p:stCondLst>
                                  <p:childTnLst>
                                    <p:set>
                                      <p:cBhvr>
                                        <p:cTn id="63" dur="1" fill="hold">
                                          <p:stCondLst>
                                            <p:cond delay="0"/>
                                          </p:stCondLst>
                                        </p:cTn>
                                        <p:tgtEl>
                                          <p:spTgt spid="171"/>
                                        </p:tgtEl>
                                        <p:attrNameLst>
                                          <p:attrName>style.visibility</p:attrName>
                                        </p:attrNameLst>
                                      </p:cBhvr>
                                      <p:to>
                                        <p:strVal val="visible"/>
                                      </p:to>
                                    </p:set>
                                    <p:animEffect transition="in" filter="fade">
                                      <p:cBhvr>
                                        <p:cTn id="64" dur="500"/>
                                        <p:tgtEl>
                                          <p:spTgt spid="171"/>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176"/>
                                        </p:tgtEl>
                                        <p:attrNameLst>
                                          <p:attrName>style.visibility</p:attrName>
                                        </p:attrNameLst>
                                      </p:cBhvr>
                                      <p:to>
                                        <p:strVal val="visible"/>
                                      </p:to>
                                    </p:set>
                                    <p:anim calcmode="lin" valueType="num">
                                      <p:cBhvr additive="base">
                                        <p:cTn id="69" dur="500" fill="hold"/>
                                        <p:tgtEl>
                                          <p:spTgt spid="176"/>
                                        </p:tgtEl>
                                        <p:attrNameLst>
                                          <p:attrName>ppt_x</p:attrName>
                                        </p:attrNameLst>
                                      </p:cBhvr>
                                      <p:tavLst>
                                        <p:tav tm="0">
                                          <p:val>
                                            <p:strVal val="1+#ppt_w/2"/>
                                          </p:val>
                                        </p:tav>
                                        <p:tav tm="100000">
                                          <p:val>
                                            <p:strVal val="#ppt_x"/>
                                          </p:val>
                                        </p:tav>
                                      </p:tavLst>
                                    </p:anim>
                                    <p:anim calcmode="lin" valueType="num">
                                      <p:cBhvr additive="base">
                                        <p:cTn id="70" dur="500" fill="hold"/>
                                        <p:tgtEl>
                                          <p:spTgt spid="176"/>
                                        </p:tgtEl>
                                        <p:attrNameLst>
                                          <p:attrName>ppt_y</p:attrName>
                                        </p:attrNameLst>
                                      </p:cBhvr>
                                      <p:tavLst>
                                        <p:tav tm="0">
                                          <p:val>
                                            <p:strVal val="#ppt_y"/>
                                          </p:val>
                                        </p:tav>
                                        <p:tav tm="100000">
                                          <p:val>
                                            <p:strVal val="#ppt_y"/>
                                          </p:val>
                                        </p:tav>
                                      </p:tavLst>
                                    </p:anim>
                                  </p:childTnLst>
                                </p:cTn>
                              </p:par>
                            </p:childTnLst>
                          </p:cTn>
                        </p:par>
                        <p:par>
                          <p:cTn id="71" fill="hold">
                            <p:stCondLst>
                              <p:cond delay="500"/>
                            </p:stCondLst>
                            <p:childTnLst>
                              <p:par>
                                <p:cTn id="72" presetID="23" presetClass="entr" presetSubtype="288" fill="hold" grpId="0" nodeType="afterEffect">
                                  <p:stCondLst>
                                    <p:cond delay="0"/>
                                  </p:stCondLst>
                                  <p:childTnLst>
                                    <p:set>
                                      <p:cBhvr>
                                        <p:cTn id="73" dur="1" fill="hold">
                                          <p:stCondLst>
                                            <p:cond delay="0"/>
                                          </p:stCondLst>
                                        </p:cTn>
                                        <p:tgtEl>
                                          <p:spTgt spid="177"/>
                                        </p:tgtEl>
                                        <p:attrNameLst>
                                          <p:attrName>style.visibility</p:attrName>
                                        </p:attrNameLst>
                                      </p:cBhvr>
                                      <p:to>
                                        <p:strVal val="visible"/>
                                      </p:to>
                                    </p:set>
                                    <p:anim calcmode="lin" valueType="num">
                                      <p:cBhvr>
                                        <p:cTn id="74" dur="500" fill="hold"/>
                                        <p:tgtEl>
                                          <p:spTgt spid="177"/>
                                        </p:tgtEl>
                                        <p:attrNameLst>
                                          <p:attrName>ppt_w</p:attrName>
                                        </p:attrNameLst>
                                      </p:cBhvr>
                                      <p:tavLst>
                                        <p:tav tm="0">
                                          <p:val>
                                            <p:strVal val="4/3*#ppt_w"/>
                                          </p:val>
                                        </p:tav>
                                        <p:tav tm="100000">
                                          <p:val>
                                            <p:strVal val="#ppt_w"/>
                                          </p:val>
                                        </p:tav>
                                      </p:tavLst>
                                    </p:anim>
                                    <p:anim calcmode="lin" valueType="num">
                                      <p:cBhvr>
                                        <p:cTn id="75" dur="500" fill="hold"/>
                                        <p:tgtEl>
                                          <p:spTgt spid="177"/>
                                        </p:tgtEl>
                                        <p:attrNameLst>
                                          <p:attrName>ppt_h</p:attrName>
                                        </p:attrNameLst>
                                      </p:cBhvr>
                                      <p:tavLst>
                                        <p:tav tm="0">
                                          <p:val>
                                            <p:strVal val="4/3*#ppt_h"/>
                                          </p:val>
                                        </p:tav>
                                        <p:tav tm="100000">
                                          <p:val>
                                            <p:strVal val="#ppt_h"/>
                                          </p:val>
                                        </p:tav>
                                      </p:tavLst>
                                    </p:anim>
                                  </p:childTnLst>
                                </p:cTn>
                              </p:par>
                            </p:childTnLst>
                          </p:cTn>
                        </p:par>
                        <p:par>
                          <p:cTn id="76" fill="hold">
                            <p:stCondLst>
                              <p:cond delay="1000"/>
                            </p:stCondLst>
                            <p:childTnLst>
                              <p:par>
                                <p:cTn id="77" presetID="10" presetClass="entr" presetSubtype="0" fill="hold" grpId="0" nodeType="afterEffect">
                                  <p:stCondLst>
                                    <p:cond delay="0"/>
                                  </p:stCondLst>
                                  <p:childTnLst>
                                    <p:set>
                                      <p:cBhvr>
                                        <p:cTn id="78" dur="1" fill="hold">
                                          <p:stCondLst>
                                            <p:cond delay="0"/>
                                          </p:stCondLst>
                                        </p:cTn>
                                        <p:tgtEl>
                                          <p:spTgt spid="178"/>
                                        </p:tgtEl>
                                        <p:attrNameLst>
                                          <p:attrName>style.visibility</p:attrName>
                                        </p:attrNameLst>
                                      </p:cBhvr>
                                      <p:to>
                                        <p:strVal val="visible"/>
                                      </p:to>
                                    </p:set>
                                    <p:animEffect transition="in" filter="fade">
                                      <p:cBhvr>
                                        <p:cTn id="79" dur="500"/>
                                        <p:tgtEl>
                                          <p:spTgt spid="178"/>
                                        </p:tgtEl>
                                      </p:cBhvr>
                                    </p:animEffect>
                                  </p:childTnLst>
                                </p:cTn>
                              </p:par>
                            </p:childTnLst>
                          </p:cTn>
                        </p:par>
                        <p:par>
                          <p:cTn id="80" fill="hold">
                            <p:stCondLst>
                              <p:cond delay="1500"/>
                            </p:stCondLst>
                            <p:childTnLst>
                              <p:par>
                                <p:cTn id="81" presetID="22" presetClass="entr" presetSubtype="4" fill="hold"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down)">
                                      <p:cBhvr>
                                        <p:cTn id="83" dur="500"/>
                                        <p:tgtEl>
                                          <p:spTgt spid="174"/>
                                        </p:tgtEl>
                                      </p:cBhvr>
                                    </p:animEffect>
                                  </p:childTnLst>
                                </p:cTn>
                              </p:par>
                            </p:childTnLst>
                          </p:cTn>
                        </p:par>
                        <p:par>
                          <p:cTn id="84" fill="hold">
                            <p:stCondLst>
                              <p:cond delay="2000"/>
                            </p:stCondLst>
                            <p:childTnLst>
                              <p:par>
                                <p:cTn id="85" presetID="23" presetClass="entr" presetSubtype="16" fill="hold" grpId="0" nodeType="afterEffect">
                                  <p:stCondLst>
                                    <p:cond delay="0"/>
                                  </p:stCondLst>
                                  <p:childTnLst>
                                    <p:set>
                                      <p:cBhvr>
                                        <p:cTn id="86" dur="1" fill="hold">
                                          <p:stCondLst>
                                            <p:cond delay="0"/>
                                          </p:stCondLst>
                                        </p:cTn>
                                        <p:tgtEl>
                                          <p:spTgt spid="175"/>
                                        </p:tgtEl>
                                        <p:attrNameLst>
                                          <p:attrName>style.visibility</p:attrName>
                                        </p:attrNameLst>
                                      </p:cBhvr>
                                      <p:to>
                                        <p:strVal val="visible"/>
                                      </p:to>
                                    </p:set>
                                    <p:anim calcmode="lin" valueType="num">
                                      <p:cBhvr>
                                        <p:cTn id="87" dur="500" fill="hold"/>
                                        <p:tgtEl>
                                          <p:spTgt spid="175"/>
                                        </p:tgtEl>
                                        <p:attrNameLst>
                                          <p:attrName>ppt_w</p:attrName>
                                        </p:attrNameLst>
                                      </p:cBhvr>
                                      <p:tavLst>
                                        <p:tav tm="0">
                                          <p:val>
                                            <p:fltVal val="0"/>
                                          </p:val>
                                        </p:tav>
                                        <p:tav tm="100000">
                                          <p:val>
                                            <p:strVal val="#ppt_w"/>
                                          </p:val>
                                        </p:tav>
                                      </p:tavLst>
                                    </p:anim>
                                    <p:anim calcmode="lin" valueType="num">
                                      <p:cBhvr>
                                        <p:cTn id="88" dur="500" fill="hold"/>
                                        <p:tgtEl>
                                          <p:spTgt spid="175"/>
                                        </p:tgtEl>
                                        <p:attrNameLst>
                                          <p:attrName>ppt_h</p:attrName>
                                        </p:attrNameLst>
                                      </p:cBhvr>
                                      <p:tavLst>
                                        <p:tav tm="0">
                                          <p:val>
                                            <p:fltVal val="0"/>
                                          </p:val>
                                        </p:tav>
                                        <p:tav tm="100000">
                                          <p:val>
                                            <p:strVal val="#ppt_h"/>
                                          </p:val>
                                        </p:tav>
                                      </p:tavLst>
                                    </p:anim>
                                  </p:childTnLst>
                                </p:cTn>
                              </p:par>
                            </p:childTnLst>
                          </p:cTn>
                        </p:par>
                        <p:par>
                          <p:cTn id="89" fill="hold">
                            <p:stCondLst>
                              <p:cond delay="2500"/>
                            </p:stCondLst>
                            <p:childTnLst>
                              <p:par>
                                <p:cTn id="90" presetID="10" presetClass="entr" presetSubtype="0" fill="hold" grpId="0" nodeType="afterEffect">
                                  <p:stCondLst>
                                    <p:cond delay="0"/>
                                  </p:stCondLst>
                                  <p:childTnLst>
                                    <p:set>
                                      <p:cBhvr>
                                        <p:cTn id="91" dur="1" fill="hold">
                                          <p:stCondLst>
                                            <p:cond delay="0"/>
                                          </p:stCondLst>
                                        </p:cTn>
                                        <p:tgtEl>
                                          <p:spTgt spid="179"/>
                                        </p:tgtEl>
                                        <p:attrNameLst>
                                          <p:attrName>style.visibility</p:attrName>
                                        </p:attrNameLst>
                                      </p:cBhvr>
                                      <p:to>
                                        <p:strVal val="visible"/>
                                      </p:to>
                                    </p:set>
                                    <p:animEffect transition="in" filter="fade">
                                      <p:cBhvr>
                                        <p:cTn id="92" dur="500"/>
                                        <p:tgtEl>
                                          <p:spTgt spid="179"/>
                                        </p:tgtEl>
                                      </p:cBhvr>
                                    </p:animEffect>
                                  </p:childTnLst>
                                </p:cTn>
                              </p:par>
                            </p:childTnLst>
                          </p:cTn>
                        </p:par>
                        <p:par>
                          <p:cTn id="93" fill="hold">
                            <p:stCondLst>
                              <p:cond delay="3000"/>
                            </p:stCondLst>
                            <p:childTnLst>
                              <p:par>
                                <p:cTn id="94" presetID="10" presetClass="entr" presetSubtype="0" fill="hold" grpId="0" nodeType="afterEffect">
                                  <p:stCondLst>
                                    <p:cond delay="0"/>
                                  </p:stCondLst>
                                  <p:childTnLst>
                                    <p:set>
                                      <p:cBhvr>
                                        <p:cTn id="95" dur="1" fill="hold">
                                          <p:stCondLst>
                                            <p:cond delay="0"/>
                                          </p:stCondLst>
                                        </p:cTn>
                                        <p:tgtEl>
                                          <p:spTgt spid="181"/>
                                        </p:tgtEl>
                                        <p:attrNameLst>
                                          <p:attrName>style.visibility</p:attrName>
                                        </p:attrNameLst>
                                      </p:cBhvr>
                                      <p:to>
                                        <p:strVal val="visible"/>
                                      </p:to>
                                    </p:set>
                                    <p:animEffect transition="in" filter="fade">
                                      <p:cBhvr>
                                        <p:cTn id="96" dur="500"/>
                                        <p:tgtEl>
                                          <p:spTgt spid="18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2" fill="hold" grpId="0" nodeType="clickEffect">
                                  <p:stCondLst>
                                    <p:cond delay="0"/>
                                  </p:stCondLst>
                                  <p:childTnLst>
                                    <p:set>
                                      <p:cBhvr>
                                        <p:cTn id="100" dur="1" fill="hold">
                                          <p:stCondLst>
                                            <p:cond delay="0"/>
                                          </p:stCondLst>
                                        </p:cTn>
                                        <p:tgtEl>
                                          <p:spTgt spid="26"/>
                                        </p:tgtEl>
                                        <p:attrNameLst>
                                          <p:attrName>style.visibility</p:attrName>
                                        </p:attrNameLst>
                                      </p:cBhvr>
                                      <p:to>
                                        <p:strVal val="visible"/>
                                      </p:to>
                                    </p:set>
                                    <p:anim calcmode="lin" valueType="num">
                                      <p:cBhvr additive="base">
                                        <p:cTn id="101" dur="500" fill="hold"/>
                                        <p:tgtEl>
                                          <p:spTgt spid="26"/>
                                        </p:tgtEl>
                                        <p:attrNameLst>
                                          <p:attrName>ppt_x</p:attrName>
                                        </p:attrNameLst>
                                      </p:cBhvr>
                                      <p:tavLst>
                                        <p:tav tm="0">
                                          <p:val>
                                            <p:strVal val="1+#ppt_w/2"/>
                                          </p:val>
                                        </p:tav>
                                        <p:tav tm="100000">
                                          <p:val>
                                            <p:strVal val="#ppt_x"/>
                                          </p:val>
                                        </p:tav>
                                      </p:tavLst>
                                    </p:anim>
                                    <p:anim calcmode="lin" valueType="num">
                                      <p:cBhvr additive="base">
                                        <p:cTn id="102" dur="500" fill="hold"/>
                                        <p:tgtEl>
                                          <p:spTgt spid="26"/>
                                        </p:tgtEl>
                                        <p:attrNameLst>
                                          <p:attrName>ppt_y</p:attrName>
                                        </p:attrNameLst>
                                      </p:cBhvr>
                                      <p:tavLst>
                                        <p:tav tm="0">
                                          <p:val>
                                            <p:strVal val="#ppt_y"/>
                                          </p:val>
                                        </p:tav>
                                        <p:tav tm="100000">
                                          <p:val>
                                            <p:strVal val="#ppt_y"/>
                                          </p:val>
                                        </p:tav>
                                      </p:tavLst>
                                    </p:anim>
                                  </p:childTnLst>
                                </p:cTn>
                              </p:par>
                            </p:childTnLst>
                          </p:cTn>
                        </p:par>
                        <p:par>
                          <p:cTn id="103" fill="hold">
                            <p:stCondLst>
                              <p:cond delay="500"/>
                            </p:stCondLst>
                            <p:childTnLst>
                              <p:par>
                                <p:cTn id="104" presetID="23" presetClass="entr" presetSubtype="288" fill="hold" grpId="0" nodeType="afterEffect">
                                  <p:stCondLst>
                                    <p:cond delay="0"/>
                                  </p:stCondLst>
                                  <p:childTnLst>
                                    <p:set>
                                      <p:cBhvr>
                                        <p:cTn id="105" dur="1" fill="hold">
                                          <p:stCondLst>
                                            <p:cond delay="0"/>
                                          </p:stCondLst>
                                        </p:cTn>
                                        <p:tgtEl>
                                          <p:spTgt spid="27"/>
                                        </p:tgtEl>
                                        <p:attrNameLst>
                                          <p:attrName>style.visibility</p:attrName>
                                        </p:attrNameLst>
                                      </p:cBhvr>
                                      <p:to>
                                        <p:strVal val="visible"/>
                                      </p:to>
                                    </p:set>
                                    <p:anim calcmode="lin" valueType="num">
                                      <p:cBhvr>
                                        <p:cTn id="106" dur="500" fill="hold"/>
                                        <p:tgtEl>
                                          <p:spTgt spid="27"/>
                                        </p:tgtEl>
                                        <p:attrNameLst>
                                          <p:attrName>ppt_w</p:attrName>
                                        </p:attrNameLst>
                                      </p:cBhvr>
                                      <p:tavLst>
                                        <p:tav tm="0">
                                          <p:val>
                                            <p:strVal val="4/3*#ppt_w"/>
                                          </p:val>
                                        </p:tav>
                                        <p:tav tm="100000">
                                          <p:val>
                                            <p:strVal val="#ppt_w"/>
                                          </p:val>
                                        </p:tav>
                                      </p:tavLst>
                                    </p:anim>
                                    <p:anim calcmode="lin" valueType="num">
                                      <p:cBhvr>
                                        <p:cTn id="107" dur="500" fill="hold"/>
                                        <p:tgtEl>
                                          <p:spTgt spid="27"/>
                                        </p:tgtEl>
                                        <p:attrNameLst>
                                          <p:attrName>ppt_h</p:attrName>
                                        </p:attrNameLst>
                                      </p:cBhvr>
                                      <p:tavLst>
                                        <p:tav tm="0">
                                          <p:val>
                                            <p:strVal val="4/3*#ppt_h"/>
                                          </p:val>
                                        </p:tav>
                                        <p:tav tm="100000">
                                          <p:val>
                                            <p:strVal val="#ppt_h"/>
                                          </p:val>
                                        </p:tav>
                                      </p:tavLst>
                                    </p:anim>
                                  </p:childTnLst>
                                </p:cTn>
                              </p:par>
                            </p:childTnLst>
                          </p:cTn>
                        </p:par>
                        <p:par>
                          <p:cTn id="108" fill="hold">
                            <p:stCondLst>
                              <p:cond delay="1000"/>
                            </p:stCondLst>
                            <p:childTnLst>
                              <p:par>
                                <p:cTn id="109" presetID="22" presetClass="entr" presetSubtype="4" fill="hold"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wipe(down)">
                                      <p:cBhvr>
                                        <p:cTn id="111" dur="500"/>
                                        <p:tgtEl>
                                          <p:spTgt spid="24"/>
                                        </p:tgtEl>
                                      </p:cBhvr>
                                    </p:animEffect>
                                  </p:childTnLst>
                                </p:cTn>
                              </p:par>
                            </p:childTnLst>
                          </p:cTn>
                        </p:par>
                        <p:par>
                          <p:cTn id="112" fill="hold">
                            <p:stCondLst>
                              <p:cond delay="1500"/>
                            </p:stCondLst>
                            <p:childTnLst>
                              <p:par>
                                <p:cTn id="113" presetID="23" presetClass="entr" presetSubtype="16" fill="hold" grpId="0" nodeType="after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p:cTn id="115" dur="500" fill="hold"/>
                                        <p:tgtEl>
                                          <p:spTgt spid="25"/>
                                        </p:tgtEl>
                                        <p:attrNameLst>
                                          <p:attrName>ppt_w</p:attrName>
                                        </p:attrNameLst>
                                      </p:cBhvr>
                                      <p:tavLst>
                                        <p:tav tm="0">
                                          <p:val>
                                            <p:fltVal val="0"/>
                                          </p:val>
                                        </p:tav>
                                        <p:tav tm="100000">
                                          <p:val>
                                            <p:strVal val="#ppt_w"/>
                                          </p:val>
                                        </p:tav>
                                      </p:tavLst>
                                    </p:anim>
                                    <p:anim calcmode="lin" valueType="num">
                                      <p:cBhvr>
                                        <p:cTn id="116" dur="500" fill="hold"/>
                                        <p:tgtEl>
                                          <p:spTgt spid="25"/>
                                        </p:tgtEl>
                                        <p:attrNameLst>
                                          <p:attrName>ppt_h</p:attrName>
                                        </p:attrNameLst>
                                      </p:cBhvr>
                                      <p:tavLst>
                                        <p:tav tm="0">
                                          <p:val>
                                            <p:fltVal val="0"/>
                                          </p:val>
                                        </p:tav>
                                        <p:tav tm="100000">
                                          <p:val>
                                            <p:strVal val="#ppt_h"/>
                                          </p:val>
                                        </p:tav>
                                      </p:tavLst>
                                    </p:anim>
                                  </p:childTnLst>
                                </p:cTn>
                              </p:par>
                            </p:childTnLst>
                          </p:cTn>
                        </p:par>
                        <p:par>
                          <p:cTn id="117" fill="hold">
                            <p:stCondLst>
                              <p:cond delay="2000"/>
                            </p:stCondLst>
                            <p:childTnLst>
                              <p:par>
                                <p:cTn id="118" presetID="10" presetClass="entr" presetSubtype="0" fill="hold" grpId="0" nodeType="after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childTnLst>
                          </p:cTn>
                        </p:par>
                        <p:par>
                          <p:cTn id="121" fill="hold">
                            <p:stCondLst>
                              <p:cond delay="2500"/>
                            </p:stCondLst>
                            <p:childTnLst>
                              <p:par>
                                <p:cTn id="122" presetID="10" presetClass="entr" presetSubtype="0" fill="hold" grpId="0" nodeType="afterEffect">
                                  <p:stCondLst>
                                    <p:cond delay="0"/>
                                  </p:stCondLst>
                                  <p:childTnLst>
                                    <p:set>
                                      <p:cBhvr>
                                        <p:cTn id="123" dur="1" fill="hold">
                                          <p:stCondLst>
                                            <p:cond delay="0"/>
                                          </p:stCondLst>
                                        </p:cTn>
                                        <p:tgtEl>
                                          <p:spTgt spid="2"/>
                                        </p:tgtEl>
                                        <p:attrNameLst>
                                          <p:attrName>style.visibility</p:attrName>
                                        </p:attrNameLst>
                                      </p:cBhvr>
                                      <p:to>
                                        <p:strVal val="visible"/>
                                      </p:to>
                                    </p:set>
                                    <p:animEffect transition="in" filter="fade">
                                      <p:cBhvr>
                                        <p:cTn id="1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0"/>
      <p:bldP spid="143" grpId="0" animBg="1"/>
      <p:bldP spid="144" grpId="0" animBg="1"/>
      <p:bldP spid="145" grpId="0" animBg="1"/>
      <p:bldP spid="147" grpId="0" animBg="1"/>
      <p:bldP spid="162" grpId="0" animBg="1"/>
      <p:bldP spid="167" grpId="0" animBg="1"/>
      <p:bldP spid="168" grpId="0" animBg="1"/>
      <p:bldP spid="169" grpId="0" animBg="1"/>
      <p:bldP spid="170" grpId="0" animBg="1"/>
      <p:bldP spid="171" grpId="0" animBg="1"/>
      <p:bldP spid="175" grpId="0" animBg="1"/>
      <p:bldP spid="176" grpId="0" animBg="1"/>
      <p:bldP spid="177" grpId="0" animBg="1"/>
      <p:bldP spid="178" grpId="0" animBg="1"/>
      <p:bldP spid="179" grpId="0" animBg="1"/>
      <p:bldP spid="181" grpId="0"/>
      <p:bldP spid="25" grpId="0" animBg="1"/>
      <p:bldP spid="26" grpId="0" animBg="1"/>
      <p:bldP spid="27" grpId="0" animBg="1"/>
      <p:bldP spid="29"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586863" y="934373"/>
            <a:ext cx="0" cy="595605"/>
          </a:xfrm>
          <a:prstGeom prst="line">
            <a:avLst/>
          </a:prstGeom>
          <a:ln w="57150">
            <a:solidFill>
              <a:srgbClr val="FEC601"/>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190095" y="76200"/>
            <a:ext cx="793537" cy="793538"/>
          </a:xfrm>
          <a:prstGeom prst="ellips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01</a:t>
            </a:r>
            <a:endParaRPr lang="en-US" sz="2400">
              <a:solidFill>
                <a:schemeClr val="tx1"/>
              </a:solidFill>
              <a:latin typeface="Staccato222 BT" panose="03090702030407020403" pitchFamily="66" charset="0"/>
            </a:endParaRPr>
          </a:p>
        </p:txBody>
      </p:sp>
      <p:sp>
        <p:nvSpPr>
          <p:cNvPr id="8" name="Rectangle 7"/>
          <p:cNvSpPr/>
          <p:nvPr/>
        </p:nvSpPr>
        <p:spPr>
          <a:xfrm>
            <a:off x="657688" y="883733"/>
            <a:ext cx="2085512" cy="595605"/>
          </a:xfrm>
          <a:prstGeom prst="rect">
            <a:avLst/>
          </a:prstGeom>
          <a:solidFill>
            <a:srgbClr val="FEE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smtClean="0">
                <a:solidFill>
                  <a:schemeClr val="accent4">
                    <a:lumMod val="50000"/>
                  </a:schemeClr>
                </a:solidFill>
                <a:latin typeface="Book Antiqua" panose="02040602050305030304" pitchFamily="18" charset="0"/>
              </a:rPr>
              <a:t>KHỞI ĐỘNG</a:t>
            </a:r>
            <a:endParaRPr lang="en-US" sz="2400" b="1">
              <a:solidFill>
                <a:schemeClr val="accent4">
                  <a:lumMod val="50000"/>
                </a:schemeClr>
              </a:solidFill>
              <a:latin typeface="Book Antiqua" panose="02040602050305030304" pitchFamily="18" charset="0"/>
            </a:endParaRPr>
          </a:p>
        </p:txBody>
      </p:sp>
      <p:sp>
        <p:nvSpPr>
          <p:cNvPr id="9" name="TextBox 8"/>
          <p:cNvSpPr txBox="1"/>
          <p:nvPr/>
        </p:nvSpPr>
        <p:spPr>
          <a:xfrm>
            <a:off x="738752" y="700381"/>
            <a:ext cx="1936608" cy="338554"/>
          </a:xfrm>
          <a:prstGeom prst="rect">
            <a:avLst/>
          </a:prstGeom>
          <a:noFill/>
        </p:spPr>
        <p:txBody>
          <a:bodyPr wrap="square" rtlCol="0">
            <a:spAutoFit/>
          </a:bodyPr>
          <a:lstStyle/>
          <a:p>
            <a:pPr algn="ctr"/>
            <a:endParaRPr lang="en-US" sz="1600" b="1" smtClean="0">
              <a:solidFill>
                <a:schemeClr val="tx1">
                  <a:lumMod val="65000"/>
                  <a:lumOff val="35000"/>
                </a:schemeClr>
              </a:solidFill>
            </a:endParaRPr>
          </a:p>
        </p:txBody>
      </p:sp>
      <p:grpSp>
        <p:nvGrpSpPr>
          <p:cNvPr id="12" name="Group 11"/>
          <p:cNvGrpSpPr/>
          <p:nvPr/>
        </p:nvGrpSpPr>
        <p:grpSpPr>
          <a:xfrm>
            <a:off x="228600" y="1555538"/>
            <a:ext cx="2209800" cy="625245"/>
            <a:chOff x="228600" y="2895600"/>
            <a:chExt cx="2209800" cy="625245"/>
          </a:xfrm>
        </p:grpSpPr>
        <p:sp>
          <p:nvSpPr>
            <p:cNvPr id="6" name="Freeform 5"/>
            <p:cNvSpPr/>
            <p:nvPr/>
          </p:nvSpPr>
          <p:spPr>
            <a:xfrm flipH="1">
              <a:off x="228600" y="2895600"/>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18070" y="2928974"/>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ardrop 9"/>
            <p:cNvSpPr/>
            <p:nvPr/>
          </p:nvSpPr>
          <p:spPr>
            <a:xfrm rot="8069188">
              <a:off x="455023" y="3010703"/>
              <a:ext cx="307660" cy="340760"/>
            </a:xfrm>
            <a:prstGeom prst="teardrop">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p:cNvSpPr>
            <a:spLocks noGrp="1"/>
          </p:cNvSpPr>
          <p:nvPr>
            <p:ph type="title"/>
          </p:nvPr>
        </p:nvSpPr>
        <p:spPr>
          <a:xfrm>
            <a:off x="946621" y="3023752"/>
            <a:ext cx="6347713" cy="1320800"/>
          </a:xfrm>
        </p:spPr>
        <p:txBody>
          <a:bodyPr/>
          <a:lstStyle/>
          <a:p>
            <a:endParaRPr lang="en-US"/>
          </a:p>
        </p:txBody>
      </p:sp>
      <p:pic>
        <p:nvPicPr>
          <p:cNvPr id="14" name="Picture 9" descr="MERRYC~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5791200"/>
            <a:ext cx="2379550" cy="85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1" descr="C:\Users\AIC\Pictures\12.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91131" y="5486400"/>
            <a:ext cx="2445973" cy="121096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731089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5"/>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8"/>
                                        </p:tgtEl>
                                        <p:attrNameLst>
                                          <p:attrName>r</p:attrName>
                                        </p:attrNameLst>
                                      </p:cBhvr>
                                    </p:animRot>
                                  </p:childTnLst>
                                </p:cTn>
                              </p:par>
                              <p:par>
                                <p:cTn id="11" presetID="8" presetClass="emph" presetSubtype="0" fill="hold" grpId="0" nodeType="withEffect" nodePh="1">
                                  <p:stCondLst>
                                    <p:cond delay="0"/>
                                  </p:stCondLst>
                                  <p:endCondLst>
                                    <p:cond evt="begin" delay="0">
                                      <p:tn val="11"/>
                                    </p:cond>
                                  </p:endCondLst>
                                  <p:childTnLst>
                                    <p:animRot by="21600000">
                                      <p:cBhvr>
                                        <p:cTn id="12" dur="2000" fill="hold"/>
                                        <p:tgtEl>
                                          <p:spTgt spid="9"/>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189" y="3276600"/>
            <a:ext cx="4274503" cy="369332"/>
          </a:xfrm>
          <a:prstGeom prst="rect">
            <a:avLst/>
          </a:prstGeom>
        </p:spPr>
        <p:txBody>
          <a:bodyPr wrap="none">
            <a:spAutoFit/>
          </a:bodyPr>
          <a:lstStyle/>
          <a:p>
            <a:r>
              <a:rPr lang="en-US">
                <a:solidFill>
                  <a:schemeClr val="bg1"/>
                </a:solidFill>
              </a:rPr>
              <a:t>Tách xâu s thành danh sách và gán cho sline</a:t>
            </a:r>
          </a:p>
        </p:txBody>
      </p:sp>
      <p:sp>
        <p:nvSpPr>
          <p:cNvPr id="3" name="Rectangle 2"/>
          <p:cNvSpPr/>
          <p:nvPr/>
        </p:nvSpPr>
        <p:spPr>
          <a:xfrm>
            <a:off x="737189" y="3973128"/>
            <a:ext cx="4202817" cy="369332"/>
          </a:xfrm>
          <a:prstGeom prst="rect">
            <a:avLst/>
          </a:prstGeom>
        </p:spPr>
        <p:txBody>
          <a:bodyPr wrap="none">
            <a:spAutoFit/>
          </a:bodyPr>
          <a:lstStyle/>
          <a:p>
            <a:r>
              <a:rPr lang="en-US">
                <a:solidFill>
                  <a:schemeClr val="bg1"/>
                </a:solidFill>
              </a:rPr>
              <a:t>Lấy chiều dài của danh sách gán cho biến n</a:t>
            </a:r>
          </a:p>
        </p:txBody>
      </p:sp>
      <p:sp>
        <p:nvSpPr>
          <p:cNvPr id="12" name="Rectangle 11"/>
          <p:cNvSpPr/>
          <p:nvPr/>
        </p:nvSpPr>
        <p:spPr>
          <a:xfrm>
            <a:off x="721962" y="4659868"/>
            <a:ext cx="5983638" cy="369332"/>
          </a:xfrm>
          <a:prstGeom prst="rect">
            <a:avLst/>
          </a:prstGeom>
        </p:spPr>
        <p:txBody>
          <a:bodyPr wrap="square">
            <a:spAutoFit/>
          </a:bodyPr>
          <a:lstStyle/>
          <a:p>
            <a:r>
              <a:rPr lang="en-US">
                <a:solidFill>
                  <a:schemeClr val="bg1"/>
                </a:solidFill>
              </a:rPr>
              <a:t>Dùng vòng lặp for </a:t>
            </a:r>
            <a:r>
              <a:rPr lang="en-US" smtClean="0">
                <a:solidFill>
                  <a:schemeClr val="bg1"/>
                </a:solidFill>
              </a:rPr>
              <a:t>duyệt </a:t>
            </a:r>
            <a:r>
              <a:rPr lang="en-US">
                <a:solidFill>
                  <a:schemeClr val="bg1"/>
                </a:solidFill>
              </a:rPr>
              <a:t>qua các phần tử của danh sách sline</a:t>
            </a:r>
          </a:p>
        </p:txBody>
      </p:sp>
      <p:sp>
        <p:nvSpPr>
          <p:cNvPr id="13" name="Rectangle 12"/>
          <p:cNvSpPr/>
          <p:nvPr/>
        </p:nvSpPr>
        <p:spPr>
          <a:xfrm>
            <a:off x="774200" y="6048381"/>
            <a:ext cx="4483600" cy="369332"/>
          </a:xfrm>
          <a:prstGeom prst="rect">
            <a:avLst/>
          </a:prstGeom>
        </p:spPr>
        <p:txBody>
          <a:bodyPr wrap="none">
            <a:spAutoFit/>
          </a:bodyPr>
          <a:lstStyle/>
          <a:p>
            <a:r>
              <a:rPr lang="en-US">
                <a:solidFill>
                  <a:schemeClr val="bg1"/>
                </a:solidFill>
              </a:rPr>
              <a:t>In các phần trong danh sách theo chiều ngang</a:t>
            </a:r>
          </a:p>
        </p:txBody>
      </p:sp>
      <p:pic>
        <p:nvPicPr>
          <p:cNvPr id="5" name="Picture 4"/>
          <p:cNvPicPr>
            <a:picLocks noChangeAspect="1"/>
          </p:cNvPicPr>
          <p:nvPr/>
        </p:nvPicPr>
        <p:blipFill>
          <a:blip r:embed="rId4"/>
          <a:stretch>
            <a:fillRect/>
          </a:stretch>
        </p:blipFill>
        <p:spPr>
          <a:xfrm>
            <a:off x="3200400" y="-76200"/>
            <a:ext cx="4876800" cy="3185008"/>
          </a:xfrm>
          <a:prstGeom prst="rect">
            <a:avLst/>
          </a:prstGeom>
        </p:spPr>
      </p:pic>
      <p:cxnSp>
        <p:nvCxnSpPr>
          <p:cNvPr id="4" name="Straight Connector 3"/>
          <p:cNvCxnSpPr/>
          <p:nvPr/>
        </p:nvCxnSpPr>
        <p:spPr>
          <a:xfrm>
            <a:off x="565357" y="751955"/>
            <a:ext cx="0" cy="768043"/>
          </a:xfrm>
          <a:prstGeom prst="line">
            <a:avLst/>
          </a:prstGeom>
          <a:ln w="57150">
            <a:solidFill>
              <a:srgbClr val="00A65E"/>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201538" y="1570832"/>
            <a:ext cx="727638" cy="584780"/>
          </a:xfrm>
          <a:prstGeom prst="ellipse">
            <a:avLst/>
          </a:prstGeom>
          <a:solidFill>
            <a:srgbClr val="00A6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02</a:t>
            </a:r>
            <a:endParaRPr lang="en-US" sz="2400">
              <a:solidFill>
                <a:schemeClr val="tx1"/>
              </a:solidFill>
              <a:latin typeface="Staccato222 BT" panose="03090702030407020403" pitchFamily="66" charset="0"/>
            </a:endParaRPr>
          </a:p>
        </p:txBody>
      </p:sp>
      <p:sp>
        <p:nvSpPr>
          <p:cNvPr id="8" name="Freeform 7"/>
          <p:cNvSpPr/>
          <p:nvPr/>
        </p:nvSpPr>
        <p:spPr>
          <a:xfrm flipH="1">
            <a:off x="256903" y="76200"/>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00A6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12010" y="125797"/>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n 9"/>
          <p:cNvSpPr/>
          <p:nvPr/>
        </p:nvSpPr>
        <p:spPr>
          <a:xfrm>
            <a:off x="438371" y="266424"/>
            <a:ext cx="340760" cy="307660"/>
          </a:xfrm>
          <a:prstGeom prst="sun">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5282" y="821122"/>
            <a:ext cx="2019589" cy="698876"/>
          </a:xfrm>
          <a:prstGeom prst="rect">
            <a:avLst/>
          </a:prstGeom>
          <a:solidFill>
            <a:srgbClr val="99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chemeClr val="accent2">
                    <a:lumMod val="50000"/>
                  </a:schemeClr>
                </a:solidFill>
                <a:latin typeface="Cambria" panose="02040503050406030204" pitchFamily="18" charset="0"/>
                <a:ea typeface="Times New Roman" panose="02020603050405020304" pitchFamily="18" charset="0"/>
                <a:cs typeface="Arial" panose="020B0604020202020204" pitchFamily="34" charset="0"/>
              </a:rPr>
              <a:t>THỰC HÀNH</a:t>
            </a:r>
            <a:endParaRPr lang="en-US" sz="2400" b="1">
              <a:solidFill>
                <a:schemeClr val="accent2">
                  <a:lumMod val="50000"/>
                </a:schemeClr>
              </a:solidFill>
              <a:latin typeface="Cambria" panose="02040503050406030204" pitchFamily="18" charset="0"/>
              <a:ea typeface="Cambria" panose="02040503050406030204" pitchFamily="18" charset="0"/>
            </a:endParaRPr>
          </a:p>
        </p:txBody>
      </p:sp>
      <p:sp>
        <p:nvSpPr>
          <p:cNvPr id="15" name="Rectangle 14"/>
          <p:cNvSpPr/>
          <p:nvPr/>
        </p:nvSpPr>
        <p:spPr>
          <a:xfrm>
            <a:off x="533400" y="2971800"/>
            <a:ext cx="7841390" cy="3477875"/>
          </a:xfrm>
          <a:prstGeom prst="rect">
            <a:avLst/>
          </a:prstGeom>
        </p:spPr>
        <p:txBody>
          <a:bodyPr wrap="square">
            <a:spAutoFit/>
          </a:bodyPr>
          <a:lstStyle/>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1. Thông báo nhập xâu kí tự, giá trị nhập vào được gán cho biến s</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2. ………………………………………………………………………………………</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3. In danh sách đã tách</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4. ………………………………………………………………………………………</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5. Khởi tạo danh sách nline rỗng</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6. </a:t>
            </a:r>
            <a:r>
              <a:rPr lang="en-US" sz="1600" smtClean="0">
                <a:latin typeface="Cambria" panose="02040503050406030204" pitchFamily="18" charset="0"/>
                <a:ea typeface="Cambria" panose="02040503050406030204" pitchFamily="18" charset="0"/>
                <a:cs typeface="Times New Roman" panose="02020603050405020304" pitchFamily="18" charset="0"/>
              </a:rPr>
              <a:t>………………………………………………………………………………………</a:t>
            </a:r>
            <a:endParaRPr lang="en-US" sz="1600">
              <a:latin typeface="Cambria" panose="02040503050406030204" pitchFamily="18" charset="0"/>
              <a:ea typeface="Cambria" panose="02040503050406030204" pitchFamily="18" charset="0"/>
              <a:cs typeface="Times New Roman" panose="02020603050405020304" pitchFamily="18" charset="0"/>
            </a:endParaRP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7. Chuyển các phần tử của danh sách thành số nguyên và them vào cuối danh sách nline</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8. In ra thông báo số lượng số đã nhập</a:t>
            </a:r>
          </a:p>
          <a:p>
            <a:pPr>
              <a:spcAft>
                <a:spcPts val="800"/>
              </a:spcAft>
            </a:pPr>
            <a:r>
              <a:rPr lang="en-US" sz="1600">
                <a:latin typeface="Cambria" panose="02040503050406030204" pitchFamily="18" charset="0"/>
                <a:ea typeface="Cambria" panose="02040503050406030204" pitchFamily="18" charset="0"/>
                <a:cs typeface="Times New Roman" panose="02020603050405020304" pitchFamily="18" charset="0"/>
              </a:rPr>
              <a:t>9. Duyệt qua các phần tử của danh sách nline</a:t>
            </a:r>
          </a:p>
          <a:p>
            <a:r>
              <a:rPr lang="en-US" sz="1600">
                <a:latin typeface="Cambria" panose="02040503050406030204" pitchFamily="18" charset="0"/>
                <a:ea typeface="Cambria" panose="02040503050406030204" pitchFamily="18" charset="0"/>
                <a:cs typeface="Times New Roman" panose="02020603050405020304" pitchFamily="18" charset="0"/>
              </a:rPr>
              <a:t>10 ………………………………………………………………………………………….</a:t>
            </a:r>
            <a:endParaRPr lang="en-US" sz="1600">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300883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7"/>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8"/>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9"/>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10"/>
                                        </p:tgtEl>
                                        <p:attrNameLst>
                                          <p:attrName>r</p:attrName>
                                        </p:attrNameLst>
                                      </p:cBhvr>
                                    </p:animRot>
                                  </p:childTnLst>
                                </p:cTn>
                              </p:par>
                              <p:par>
                                <p:cTn id="15" presetID="8" presetClass="emph" presetSubtype="0" fill="hold" grpId="0" nodeType="withEffect">
                                  <p:stCondLst>
                                    <p:cond delay="0"/>
                                  </p:stCondLst>
                                  <p:childTnLst>
                                    <p:animRot by="21600000">
                                      <p:cBhvr>
                                        <p:cTn id="16" dur="2000" fill="hold"/>
                                        <p:tgtEl>
                                          <p:spTgt spid="11"/>
                                        </p:tgtEl>
                                        <p:attrNameLst>
                                          <p:attrName>r</p:attrName>
                                        </p:attrNameLst>
                                      </p:cBhvr>
                                    </p:animRot>
                                  </p:childTnLst>
                                </p:cTn>
                              </p:par>
                            </p:childTnLst>
                          </p:cTn>
                        </p:par>
                        <p:par>
                          <p:cTn id="17" fill="hold">
                            <p:stCondLst>
                              <p:cond delay="2000"/>
                            </p:stCondLst>
                            <p:childTnLst>
                              <p:par>
                                <p:cTn id="18" presetID="16" presetClass="entr" presetSubtype="21"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circle(in)">
                                      <p:cBhvr>
                                        <p:cTn id="25" dur="20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mph" presetSubtype="0" fill="hold" grpId="0" nodeType="clickEffect">
                                  <p:stCondLst>
                                    <p:cond delay="0"/>
                                  </p:stCondLst>
                                  <p:iterate type="lt">
                                    <p:tmPct val="4000"/>
                                  </p:iterate>
                                  <p:childTnLst>
                                    <p:set>
                                      <p:cBhvr override="childStyle">
                                        <p:cTn id="29" dur="500" fill="hold"/>
                                        <p:tgtEl>
                                          <p:spTgt spid="2"/>
                                        </p:tgtEl>
                                        <p:attrNameLst>
                                          <p:attrName>style.color</p:attrName>
                                        </p:attrNameLst>
                                      </p:cBhvr>
                                      <p:to>
                                        <p:clrVal>
                                          <a:srgbClr val="FD0903"/>
                                        </p:clrVal>
                                      </p:to>
                                    </p:set>
                                    <p:set>
                                      <p:cBhvr>
                                        <p:cTn id="30" dur="500" fill="hold"/>
                                        <p:tgtEl>
                                          <p:spTgt spid="2"/>
                                        </p:tgtEl>
                                        <p:attrNameLst>
                                          <p:attrName>fillcolor</p:attrName>
                                        </p:attrNameLst>
                                      </p:cBhvr>
                                      <p:to>
                                        <p:clrVal>
                                          <a:srgbClr val="FD0903"/>
                                        </p:clrVal>
                                      </p:to>
                                    </p:set>
                                    <p:set>
                                      <p:cBhvr>
                                        <p:cTn id="31" dur="500" fill="hold"/>
                                        <p:tgtEl>
                                          <p:spTgt spid="2"/>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6" presetClass="emph" presetSubtype="0" fill="hold" grpId="0" nodeType="clickEffect">
                                  <p:stCondLst>
                                    <p:cond delay="0"/>
                                  </p:stCondLst>
                                  <p:iterate type="lt">
                                    <p:tmPct val="4000"/>
                                  </p:iterate>
                                  <p:childTnLst>
                                    <p:set>
                                      <p:cBhvr override="childStyle">
                                        <p:cTn id="35" dur="500" fill="hold"/>
                                        <p:tgtEl>
                                          <p:spTgt spid="3"/>
                                        </p:tgtEl>
                                        <p:attrNameLst>
                                          <p:attrName>style.color</p:attrName>
                                        </p:attrNameLst>
                                      </p:cBhvr>
                                      <p:to>
                                        <p:clrVal>
                                          <a:srgbClr val="FF0000"/>
                                        </p:clrVal>
                                      </p:to>
                                    </p:set>
                                    <p:set>
                                      <p:cBhvr>
                                        <p:cTn id="36" dur="500" fill="hold"/>
                                        <p:tgtEl>
                                          <p:spTgt spid="3"/>
                                        </p:tgtEl>
                                        <p:attrNameLst>
                                          <p:attrName>fillcolor</p:attrName>
                                        </p:attrNameLst>
                                      </p:cBhvr>
                                      <p:to>
                                        <p:clrVal>
                                          <a:srgbClr val="FF0000"/>
                                        </p:clrVal>
                                      </p:to>
                                    </p:set>
                                    <p:set>
                                      <p:cBhvr>
                                        <p:cTn id="37" dur="500" fill="hold"/>
                                        <p:tgtEl>
                                          <p:spTgt spid="3"/>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16" presetClass="emph" presetSubtype="0" fill="hold" grpId="0" nodeType="clickEffect">
                                  <p:stCondLst>
                                    <p:cond delay="0"/>
                                  </p:stCondLst>
                                  <p:iterate type="lt">
                                    <p:tmPct val="4000"/>
                                  </p:iterate>
                                  <p:childTnLst>
                                    <p:set>
                                      <p:cBhvr override="childStyle">
                                        <p:cTn id="41" dur="500" fill="hold"/>
                                        <p:tgtEl>
                                          <p:spTgt spid="12"/>
                                        </p:tgtEl>
                                        <p:attrNameLst>
                                          <p:attrName>style.color</p:attrName>
                                        </p:attrNameLst>
                                      </p:cBhvr>
                                      <p:to>
                                        <p:clrVal>
                                          <a:srgbClr val="FF0000"/>
                                        </p:clrVal>
                                      </p:to>
                                    </p:set>
                                    <p:set>
                                      <p:cBhvr>
                                        <p:cTn id="42" dur="500" fill="hold"/>
                                        <p:tgtEl>
                                          <p:spTgt spid="12"/>
                                        </p:tgtEl>
                                        <p:attrNameLst>
                                          <p:attrName>fillcolor</p:attrName>
                                        </p:attrNameLst>
                                      </p:cBhvr>
                                      <p:to>
                                        <p:clrVal>
                                          <a:srgbClr val="FF0000"/>
                                        </p:clrVal>
                                      </p:to>
                                    </p:set>
                                    <p:set>
                                      <p:cBhvr>
                                        <p:cTn id="43" dur="500" fill="hold"/>
                                        <p:tgtEl>
                                          <p:spTgt spid="12"/>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16" presetClass="emph" presetSubtype="0" fill="hold" grpId="0" nodeType="clickEffect">
                                  <p:stCondLst>
                                    <p:cond delay="0"/>
                                  </p:stCondLst>
                                  <p:iterate type="lt">
                                    <p:tmPct val="4000"/>
                                  </p:iterate>
                                  <p:childTnLst>
                                    <p:set>
                                      <p:cBhvr override="childStyle">
                                        <p:cTn id="47" dur="500" fill="hold"/>
                                        <p:tgtEl>
                                          <p:spTgt spid="13"/>
                                        </p:tgtEl>
                                        <p:attrNameLst>
                                          <p:attrName>style.color</p:attrName>
                                        </p:attrNameLst>
                                      </p:cBhvr>
                                      <p:to>
                                        <p:clrVal>
                                          <a:srgbClr val="FF0000"/>
                                        </p:clrVal>
                                      </p:to>
                                    </p:set>
                                    <p:set>
                                      <p:cBhvr>
                                        <p:cTn id="48" dur="500" fill="hold"/>
                                        <p:tgtEl>
                                          <p:spTgt spid="13"/>
                                        </p:tgtEl>
                                        <p:attrNameLst>
                                          <p:attrName>fillcolor</p:attrName>
                                        </p:attrNameLst>
                                      </p:cBhvr>
                                      <p:to>
                                        <p:clrVal>
                                          <a:srgbClr val="FF0000"/>
                                        </p:clrVal>
                                      </p:to>
                                    </p:set>
                                    <p:set>
                                      <p:cBhvr>
                                        <p:cTn id="49"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p:bldP spid="13" grpId="0"/>
      <p:bldP spid="7" grpId="0" animBg="1"/>
      <p:bldP spid="8" grpId="0" animBg="1"/>
      <p:bldP spid="9" grpId="0" animBg="1"/>
      <p:bldP spid="10" grpId="0" animBg="1"/>
      <p:bldP spid="11"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6769" y="838200"/>
            <a:ext cx="0" cy="509792"/>
          </a:xfrm>
          <a:prstGeom prst="line">
            <a:avLst/>
          </a:prstGeom>
          <a:ln w="57150">
            <a:solidFill>
              <a:srgbClr val="00B1E3"/>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76200" y="290802"/>
            <a:ext cx="652004" cy="534096"/>
          </a:xfrm>
          <a:prstGeom prst="ellipse">
            <a:avLst/>
          </a:pr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03</a:t>
            </a:r>
            <a:endParaRPr lang="en-US" sz="2400">
              <a:solidFill>
                <a:schemeClr val="tx1"/>
              </a:solidFill>
              <a:latin typeface="Staccato222 BT" panose="03090702030407020403" pitchFamily="66" charset="0"/>
            </a:endParaRPr>
          </a:p>
        </p:txBody>
      </p:sp>
      <p:grpSp>
        <p:nvGrpSpPr>
          <p:cNvPr id="3" name="Group 2"/>
          <p:cNvGrpSpPr/>
          <p:nvPr/>
        </p:nvGrpSpPr>
        <p:grpSpPr>
          <a:xfrm>
            <a:off x="86426" y="1418729"/>
            <a:ext cx="2199574" cy="552291"/>
            <a:chOff x="268250" y="2038546"/>
            <a:chExt cx="2209800" cy="625245"/>
          </a:xfrm>
        </p:grpSpPr>
        <p:sp>
          <p:nvSpPr>
            <p:cNvPr id="6" name="Freeform 5"/>
            <p:cNvSpPr/>
            <p:nvPr/>
          </p:nvSpPr>
          <p:spPr>
            <a:xfrm flipH="1">
              <a:off x="268250" y="2038546"/>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3357" y="2088143"/>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art 7"/>
            <p:cNvSpPr/>
            <p:nvPr/>
          </p:nvSpPr>
          <p:spPr>
            <a:xfrm>
              <a:off x="457084" y="2241470"/>
              <a:ext cx="340760" cy="307660"/>
            </a:xfrm>
            <a:prstGeom prst="hear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p:cNvSpPr txBox="1"/>
          <p:nvPr/>
        </p:nvSpPr>
        <p:spPr>
          <a:xfrm>
            <a:off x="501792" y="822432"/>
            <a:ext cx="1936608" cy="523220"/>
          </a:xfrm>
          <a:prstGeom prst="rect">
            <a:avLst/>
          </a:prstGeom>
          <a:solidFill>
            <a:srgbClr val="7DF1F7"/>
          </a:solidFill>
          <a:ln>
            <a:solidFill>
              <a:srgbClr val="00B0F0"/>
            </a:solidFill>
          </a:ln>
        </p:spPr>
        <p:txBody>
          <a:bodyPr wrap="square" rtlCol="0">
            <a:spAutoFit/>
          </a:bodyPr>
          <a:lstStyle/>
          <a:p>
            <a:pPr algn="ctr"/>
            <a:r>
              <a:rPr lang="en-US" sz="2800" b="1" smtClean="0">
                <a:solidFill>
                  <a:srgbClr val="002060"/>
                </a:solidFill>
              </a:rPr>
              <a:t>LUYỆN TẬP</a:t>
            </a:r>
          </a:p>
        </p:txBody>
      </p:sp>
      <p:sp>
        <p:nvSpPr>
          <p:cNvPr id="11" name="Rectangle 10"/>
          <p:cNvSpPr/>
          <p:nvPr/>
        </p:nvSpPr>
        <p:spPr>
          <a:xfrm>
            <a:off x="613569" y="228600"/>
            <a:ext cx="8378031" cy="2616870"/>
          </a:xfrm>
          <a:prstGeom prst="rect">
            <a:avLst/>
          </a:prstGeom>
        </p:spPr>
        <p:txBody>
          <a:bodyPr wrap="square">
            <a:spAutoFit/>
          </a:bodyPr>
          <a:lstStyle/>
          <a:p>
            <a:pPr>
              <a:lnSpc>
                <a:spcPct val="107000"/>
              </a:lnSpc>
              <a:spcAft>
                <a:spcPts val="800"/>
              </a:spcAft>
            </a:pPr>
            <a:r>
              <a:rPr lang="en-US" sz="2400" b="1">
                <a:solidFill>
                  <a:schemeClr val="accent5">
                    <a:lumMod val="50000"/>
                  </a:schemeClr>
                </a:solidFill>
                <a:latin typeface="+mj-lt"/>
                <a:ea typeface="Calibri" panose="020F0502020204030204" pitchFamily="34" charset="0"/>
                <a:cs typeface="Times New Roman" panose="02020603050405020304" pitchFamily="18" charset="0"/>
              </a:rPr>
              <a:t>Bài 1. Viết chương trình nhập xâu kí tự gồm nhiều số (số nguyên hoặc số thực) từ bàn phím, các số cách nhau bởi dấu cách. Sau đó in ra màn hình tổng các số đã nhập</a:t>
            </a:r>
            <a:r>
              <a:rPr lang="en-US" sz="2400" b="1" smtClean="0">
                <a:solidFill>
                  <a:schemeClr val="accent5">
                    <a:lumMod val="50000"/>
                  </a:schemeClr>
                </a:solidFill>
                <a:latin typeface="+mj-lt"/>
                <a:ea typeface="Calibri" panose="020F0502020204030204" pitchFamily="34" charset="0"/>
                <a:cs typeface="Times New Roman" panose="02020603050405020304" pitchFamily="18" charset="0"/>
              </a:rPr>
              <a:t>.</a:t>
            </a:r>
          </a:p>
          <a:p>
            <a:pPr>
              <a:lnSpc>
                <a:spcPct val="107000"/>
              </a:lnSpc>
              <a:spcAft>
                <a:spcPts val="800"/>
              </a:spcAft>
            </a:pPr>
            <a:endParaRPr lang="en-US" sz="2400" b="1">
              <a:solidFill>
                <a:schemeClr val="accent5">
                  <a:lumMod val="50000"/>
                </a:schemeClr>
              </a:solidFill>
              <a:latin typeface="+mj-lt"/>
              <a:ea typeface="Calibri" panose="020F0502020204030204" pitchFamily="34" charset="0"/>
              <a:cs typeface="Times New Roman" panose="02020603050405020304" pitchFamily="18" charset="0"/>
            </a:endParaRPr>
          </a:p>
          <a:p>
            <a:r>
              <a:rPr lang="en-US" sz="2400" b="1">
                <a:solidFill>
                  <a:schemeClr val="accent5">
                    <a:lumMod val="50000"/>
                  </a:schemeClr>
                </a:solidFill>
                <a:latin typeface="+mj-lt"/>
                <a:ea typeface="Calibri" panose="020F0502020204030204" pitchFamily="34" charset="0"/>
                <a:cs typeface="Times New Roman" panose="02020603050405020304" pitchFamily="18" charset="0"/>
              </a:rPr>
              <a:t>Ví dụ: Nhập vào xâu </a:t>
            </a:r>
            <a:r>
              <a:rPr lang="en-US" sz="2400" b="1">
                <a:solidFill>
                  <a:srgbClr val="C00000"/>
                </a:solidFill>
                <a:latin typeface="+mj-lt"/>
                <a:ea typeface="Calibri" panose="020F0502020204030204" pitchFamily="34" charset="0"/>
                <a:cs typeface="Times New Roman" panose="02020603050405020304" pitchFamily="18" charset="0"/>
              </a:rPr>
              <a:t>“ 2  4  5  3.1  6  8  11”</a:t>
            </a:r>
            <a:r>
              <a:rPr lang="en-US" sz="2400" b="1">
                <a:solidFill>
                  <a:schemeClr val="accent5">
                    <a:lumMod val="50000"/>
                  </a:schemeClr>
                </a:solidFill>
                <a:latin typeface="+mj-lt"/>
                <a:ea typeface="Calibri" panose="020F0502020204030204" pitchFamily="34" charset="0"/>
                <a:cs typeface="Times New Roman" panose="02020603050405020304" pitchFamily="18" charset="0"/>
              </a:rPr>
              <a:t>  </a:t>
            </a:r>
            <a:endParaRPr lang="en-US" sz="2400" b="1" smtClean="0">
              <a:solidFill>
                <a:schemeClr val="accent5">
                  <a:lumMod val="50000"/>
                </a:schemeClr>
              </a:solidFill>
              <a:latin typeface="+mj-lt"/>
              <a:ea typeface="Calibri" panose="020F0502020204030204" pitchFamily="34" charset="0"/>
              <a:cs typeface="Times New Roman" panose="02020603050405020304" pitchFamily="18" charset="0"/>
            </a:endParaRPr>
          </a:p>
          <a:p>
            <a:r>
              <a:rPr lang="en-US" sz="2400" b="1" smtClean="0">
                <a:solidFill>
                  <a:schemeClr val="accent5">
                    <a:lumMod val="50000"/>
                  </a:schemeClr>
                </a:solidFill>
                <a:latin typeface="+mj-lt"/>
                <a:ea typeface="Calibri" panose="020F0502020204030204" pitchFamily="34" charset="0"/>
                <a:cs typeface="Times New Roman" panose="02020603050405020304" pitchFamily="18" charset="0"/>
                <a:sym typeface="Wingdings" panose="05000000000000000000" pitchFamily="2" charset="2"/>
              </a:rPr>
              <a:t>	</a:t>
            </a:r>
            <a:r>
              <a:rPr lang="en-US" sz="2400" b="1" smtClean="0">
                <a:solidFill>
                  <a:schemeClr val="accent5">
                    <a:lumMod val="50000"/>
                  </a:schemeClr>
                </a:solidFill>
                <a:latin typeface="+mj-lt"/>
                <a:ea typeface="Calibri" panose="020F0502020204030204" pitchFamily="34" charset="0"/>
                <a:cs typeface="Times New Roman" panose="02020603050405020304" pitchFamily="18" charset="0"/>
              </a:rPr>
              <a:t> </a:t>
            </a:r>
            <a:r>
              <a:rPr lang="en-US" sz="2400" b="1">
                <a:solidFill>
                  <a:schemeClr val="accent5">
                    <a:lumMod val="50000"/>
                  </a:schemeClr>
                </a:solidFill>
                <a:latin typeface="+mj-lt"/>
                <a:ea typeface="Calibri" panose="020F0502020204030204" pitchFamily="34" charset="0"/>
                <a:cs typeface="Times New Roman" panose="02020603050405020304" pitchFamily="18" charset="0"/>
              </a:rPr>
              <a:t>kết quả = </a:t>
            </a:r>
            <a:r>
              <a:rPr lang="en-US" sz="2400" b="1">
                <a:solidFill>
                  <a:srgbClr val="C00000"/>
                </a:solidFill>
                <a:latin typeface="+mj-lt"/>
                <a:ea typeface="Calibri" panose="020F0502020204030204" pitchFamily="34" charset="0"/>
                <a:cs typeface="Times New Roman" panose="02020603050405020304" pitchFamily="18" charset="0"/>
              </a:rPr>
              <a:t>39.1</a:t>
            </a:r>
            <a:endParaRPr lang="en-US" sz="2400" b="1">
              <a:solidFill>
                <a:srgbClr val="C00000"/>
              </a:solidFill>
              <a:latin typeface="+mj-lt"/>
            </a:endParaRPr>
          </a:p>
        </p:txBody>
      </p:sp>
      <p:sp>
        <p:nvSpPr>
          <p:cNvPr id="10" name="Rectangle 9"/>
          <p:cNvSpPr/>
          <p:nvPr/>
        </p:nvSpPr>
        <p:spPr>
          <a:xfrm>
            <a:off x="977855" y="3111390"/>
            <a:ext cx="7688948" cy="2858539"/>
          </a:xfrm>
          <a:prstGeom prst="rect">
            <a:avLst/>
          </a:prstGeom>
        </p:spPr>
        <p:txBody>
          <a:bodyPr wrap="square">
            <a:spAutoFit/>
          </a:bodyPr>
          <a:lstStyle/>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i="1"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HƯỚNG DẪN:</a:t>
            </a:r>
            <a:endParaRPr lang="en-US" sz="2400" i="1">
              <a:solidFill>
                <a:prstClr val="black"/>
              </a:solidFill>
              <a:latin typeface="Baskerville Old Face" panose="02020602080505020303" pitchFamily="18" charset="0"/>
              <a:ea typeface="Calibri" panose="020F0502020204030204" pitchFamily="34" charset="0"/>
              <a:cs typeface="Times New Roman" panose="02020603050405020304" pitchFamily="18" charset="0"/>
            </a:endParaRP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1. Nhập xâu kí tự từ bàn phím</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2. Tách xâu vừa nhập thành danh sách</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3. Khai báo - khởi tạo giá trị cho biến kết quả tổng</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4. Duyệt qua các phần tử của danh sách</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5. Tính tổng các phần tử </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6. In kết quả tính tổng ra màn hình</a:t>
            </a:r>
          </a:p>
        </p:txBody>
      </p:sp>
      <p:sp>
        <p:nvSpPr>
          <p:cNvPr id="16" name="Rectangle 15"/>
          <p:cNvSpPr/>
          <p:nvPr/>
        </p:nvSpPr>
        <p:spPr>
          <a:xfrm>
            <a:off x="977855" y="3126630"/>
            <a:ext cx="7290241" cy="2858539"/>
          </a:xfrm>
          <a:prstGeom prst="rect">
            <a:avLst/>
          </a:prstGeom>
        </p:spPr>
        <p:txBody>
          <a:bodyPr wrap="square">
            <a:spAutoFit/>
          </a:bodyPr>
          <a:lstStyle/>
          <a:p>
            <a:pPr lvl="0" defTabSz="457200" fontAlgn="auto">
              <a:lnSpc>
                <a:spcPct val="107000"/>
              </a:lnSpc>
              <a:spcBef>
                <a:spcPts val="0"/>
              </a:spcBef>
              <a:spcAft>
                <a:spcPts val="0"/>
              </a:spcAft>
            </a:pPr>
            <a:r>
              <a:rPr lang="en-US" sz="2400" i="1"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CHƯƠNG TRÌNH</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endPar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endParaRPr>
          </a:p>
          <a:p>
            <a:pPr lvl="0" defTabSz="457200" fontAlgn="auto">
              <a:lnSpc>
                <a:spcPct val="107000"/>
              </a:lnSpc>
              <a:spcBef>
                <a:spcPts val="0"/>
              </a:spcBef>
              <a:spcAft>
                <a:spcPts val="0"/>
              </a:spcAft>
            </a:pP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s </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input</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"Nhập các số cách nhau bởi dấu cách: </a:t>
            </a:r>
            <a:r>
              <a:rPr lang="en-US" sz="2400" smtClean="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 = s.split </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t = </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0</a:t>
            </a:r>
          </a:p>
          <a:p>
            <a:pPr lvl="0" defTabSz="457200" fontAlgn="auto">
              <a:lnSpc>
                <a:spcPct val="107000"/>
              </a:lnSpc>
              <a:spcBef>
                <a:spcPts val="0"/>
              </a:spcBef>
              <a:spcAft>
                <a:spcPts val="0"/>
              </a:spcAft>
            </a:pPr>
            <a:r>
              <a:rPr lang="en-US" sz="2400">
                <a:solidFill>
                  <a:srgbClr val="FFC000"/>
                </a:solidFill>
                <a:latin typeface="Baskerville Old Face" panose="02020602080505020303" pitchFamily="18" charset="0"/>
                <a:ea typeface="Calibri" panose="020F0502020204030204" pitchFamily="34" charset="0"/>
                <a:cs typeface="Times New Roman" panose="02020603050405020304" pitchFamily="18" charset="0"/>
              </a:rPr>
              <a:t>for</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i </a:t>
            </a:r>
            <a:r>
              <a:rPr lang="en-US" sz="2400">
                <a:solidFill>
                  <a:srgbClr val="FFC000"/>
                </a:solidFill>
                <a:latin typeface="Baskerville Old Face" panose="02020602080505020303" pitchFamily="18" charset="0"/>
                <a:ea typeface="Calibri" panose="020F0502020204030204" pitchFamily="34" charset="0"/>
                <a:cs typeface="Times New Roman" panose="02020603050405020304" pitchFamily="18" charset="0"/>
              </a:rPr>
              <a:t>in</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range</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(0, </a:t>
            </a: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len</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t = t + </a:t>
            </a:r>
            <a:r>
              <a:rPr lang="en-US" sz="2400" smtClean="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float</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(A[i])</a:t>
            </a:r>
          </a:p>
          <a:p>
            <a:pPr lvl="0" defTabSz="457200" fontAlgn="auto">
              <a:lnSpc>
                <a:spcPct val="107000"/>
              </a:lnSpc>
              <a:spcBef>
                <a:spcPts val="0"/>
              </a:spcBef>
              <a:spcAft>
                <a:spcPts val="0"/>
              </a:spcAft>
            </a:pP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print</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("Tổng các số đã nhập: ", t)</a:t>
            </a:r>
          </a:p>
        </p:txBody>
      </p:sp>
    </p:spTree>
    <p:custDataLst>
      <p:tags r:id="rId1"/>
    </p:custDataLst>
    <p:extLst>
      <p:ext uri="{BB962C8B-B14F-4D97-AF65-F5344CB8AC3E}">
        <p14:creationId xmlns:p14="http://schemas.microsoft.com/office/powerpoint/2010/main" val="2076257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nodeType="clickEffect">
                                  <p:stCondLst>
                                    <p:cond delay="0"/>
                                  </p:stCondLst>
                                  <p:childTnLst>
                                    <p:anim calcmode="lin" valueType="num">
                                      <p:cBhvr>
                                        <p:cTn id="20" dur="500"/>
                                        <p:tgtEl>
                                          <p:spTgt spid="4"/>
                                        </p:tgtEl>
                                        <p:attrNameLst>
                                          <p:attrName>ppt_w</p:attrName>
                                        </p:attrNameLst>
                                      </p:cBhvr>
                                      <p:tavLst>
                                        <p:tav tm="0">
                                          <p:val>
                                            <p:strVal val="ppt_w"/>
                                          </p:val>
                                        </p:tav>
                                        <p:tav tm="100000">
                                          <p:val>
                                            <p:fltVal val="0"/>
                                          </p:val>
                                        </p:tav>
                                      </p:tavLst>
                                    </p:anim>
                                    <p:anim calcmode="lin" valueType="num">
                                      <p:cBhvr>
                                        <p:cTn id="21" dur="500"/>
                                        <p:tgtEl>
                                          <p:spTgt spid="4"/>
                                        </p:tgtEl>
                                        <p:attrNameLst>
                                          <p:attrName>ppt_h</p:attrName>
                                        </p:attrNameLst>
                                      </p:cBhvr>
                                      <p:tavLst>
                                        <p:tav tm="0">
                                          <p:val>
                                            <p:strVal val="ppt_h"/>
                                          </p:val>
                                        </p:tav>
                                        <p:tav tm="100000">
                                          <p:val>
                                            <p:fltVal val="0"/>
                                          </p:val>
                                        </p:tav>
                                      </p:tavLst>
                                    </p:anim>
                                    <p:animEffect transition="out" filter="fad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par>
                                <p:cTn id="24" presetID="53" presetClass="exit" presetSubtype="32" fill="hold" grpId="1" nodeType="withEffect">
                                  <p:stCondLst>
                                    <p:cond delay="0"/>
                                  </p:stCondLst>
                                  <p:childTnLst>
                                    <p:anim calcmode="lin" valueType="num">
                                      <p:cBhvr>
                                        <p:cTn id="25" dur="500"/>
                                        <p:tgtEl>
                                          <p:spTgt spid="5"/>
                                        </p:tgtEl>
                                        <p:attrNameLst>
                                          <p:attrName>ppt_w</p:attrName>
                                        </p:attrNameLst>
                                      </p:cBhvr>
                                      <p:tavLst>
                                        <p:tav tm="0">
                                          <p:val>
                                            <p:strVal val="ppt_w"/>
                                          </p:val>
                                        </p:tav>
                                        <p:tav tm="100000">
                                          <p:val>
                                            <p:fltVal val="0"/>
                                          </p:val>
                                        </p:tav>
                                      </p:tavLst>
                                    </p:anim>
                                    <p:anim calcmode="lin" valueType="num">
                                      <p:cBhvr>
                                        <p:cTn id="26" dur="500"/>
                                        <p:tgtEl>
                                          <p:spTgt spid="5"/>
                                        </p:tgtEl>
                                        <p:attrNameLst>
                                          <p:attrName>ppt_h</p:attrName>
                                        </p:attrNameLst>
                                      </p:cBhvr>
                                      <p:tavLst>
                                        <p:tav tm="0">
                                          <p:val>
                                            <p:strVal val="ppt_h"/>
                                          </p:val>
                                        </p:tav>
                                        <p:tav tm="100000">
                                          <p:val>
                                            <p:fltVal val="0"/>
                                          </p:val>
                                        </p:tav>
                                      </p:tavLst>
                                    </p:anim>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par>
                                <p:cTn id="29" presetID="53" presetClass="exit" presetSubtype="32" fill="hold" nodeType="withEffect">
                                  <p:stCondLst>
                                    <p:cond delay="0"/>
                                  </p:stCondLst>
                                  <p:childTnLst>
                                    <p:anim calcmode="lin" valueType="num">
                                      <p:cBhvr>
                                        <p:cTn id="30" dur="500"/>
                                        <p:tgtEl>
                                          <p:spTgt spid="3"/>
                                        </p:tgtEl>
                                        <p:attrNameLst>
                                          <p:attrName>ppt_w</p:attrName>
                                        </p:attrNameLst>
                                      </p:cBhvr>
                                      <p:tavLst>
                                        <p:tav tm="0">
                                          <p:val>
                                            <p:strVal val="ppt_w"/>
                                          </p:val>
                                        </p:tav>
                                        <p:tav tm="100000">
                                          <p:val>
                                            <p:fltVal val="0"/>
                                          </p:val>
                                        </p:tav>
                                      </p:tavLst>
                                    </p:anim>
                                    <p:anim calcmode="lin" valueType="num">
                                      <p:cBhvr>
                                        <p:cTn id="31" dur="500"/>
                                        <p:tgtEl>
                                          <p:spTgt spid="3"/>
                                        </p:tgtEl>
                                        <p:attrNameLst>
                                          <p:attrName>ppt_h</p:attrName>
                                        </p:attrNameLst>
                                      </p:cBhvr>
                                      <p:tavLst>
                                        <p:tav tm="0">
                                          <p:val>
                                            <p:strVal val="ppt_h"/>
                                          </p:val>
                                        </p:tav>
                                        <p:tav tm="100000">
                                          <p:val>
                                            <p:fltVal val="0"/>
                                          </p:val>
                                        </p:tav>
                                      </p:tavLst>
                                    </p:anim>
                                    <p:animEffect transition="out" filter="fade">
                                      <p:cBhvr>
                                        <p:cTn id="32" dur="500"/>
                                        <p:tgtEl>
                                          <p:spTgt spid="3"/>
                                        </p:tgtEl>
                                      </p:cBhvr>
                                    </p:animEffect>
                                    <p:set>
                                      <p:cBhvr>
                                        <p:cTn id="33" dur="1" fill="hold">
                                          <p:stCondLst>
                                            <p:cond delay="499"/>
                                          </p:stCondLst>
                                        </p:cTn>
                                        <p:tgtEl>
                                          <p:spTgt spid="3"/>
                                        </p:tgtEl>
                                        <p:attrNameLst>
                                          <p:attrName>style.visibility</p:attrName>
                                        </p:attrNameLst>
                                      </p:cBhvr>
                                      <p:to>
                                        <p:strVal val="hidden"/>
                                      </p:to>
                                    </p:set>
                                  </p:childTnLst>
                                </p:cTn>
                              </p:par>
                              <p:par>
                                <p:cTn id="34" presetID="53" presetClass="exit" presetSubtype="32" fill="hold" grpId="1" nodeType="withEffect">
                                  <p:stCondLst>
                                    <p:cond delay="0"/>
                                  </p:stCondLst>
                                  <p:childTnLst>
                                    <p:anim calcmode="lin" valueType="num">
                                      <p:cBhvr>
                                        <p:cTn id="35" dur="500"/>
                                        <p:tgtEl>
                                          <p:spTgt spid="9"/>
                                        </p:tgtEl>
                                        <p:attrNameLst>
                                          <p:attrName>ppt_w</p:attrName>
                                        </p:attrNameLst>
                                      </p:cBhvr>
                                      <p:tavLst>
                                        <p:tav tm="0">
                                          <p:val>
                                            <p:strVal val="ppt_w"/>
                                          </p:val>
                                        </p:tav>
                                        <p:tav tm="100000">
                                          <p:val>
                                            <p:fltVal val="0"/>
                                          </p:val>
                                        </p:tav>
                                      </p:tavLst>
                                    </p:anim>
                                    <p:anim calcmode="lin" valueType="num">
                                      <p:cBhvr>
                                        <p:cTn id="36" dur="500"/>
                                        <p:tgtEl>
                                          <p:spTgt spid="9"/>
                                        </p:tgtEl>
                                        <p:attrNameLst>
                                          <p:attrName>ppt_h</p:attrName>
                                        </p:attrNameLst>
                                      </p:cBhvr>
                                      <p:tavLst>
                                        <p:tav tm="0">
                                          <p:val>
                                            <p:strVal val="ppt_h"/>
                                          </p:val>
                                        </p:tav>
                                        <p:tav tm="100000">
                                          <p:val>
                                            <p:fltVal val="0"/>
                                          </p:val>
                                        </p:tav>
                                      </p:tavLst>
                                    </p:anim>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childTnLst>
                          </p:cTn>
                        </p:par>
                        <p:par>
                          <p:cTn id="39" fill="hold">
                            <p:stCondLst>
                              <p:cond delay="500"/>
                            </p:stCondLst>
                            <p:childTnLst>
                              <p:par>
                                <p:cTn id="40" presetID="16" presetClass="entr" presetSubtype="21"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Effect transition="in" filter="wipe(down)">
                                      <p:cBhvr>
                                        <p:cTn id="47" dur="500"/>
                                        <p:tgtEl>
                                          <p:spTgt spid="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0">
                                            <p:txEl>
                                              <p:pRg st="1" end="1"/>
                                            </p:txEl>
                                          </p:spTgt>
                                        </p:tgtEl>
                                        <p:attrNameLst>
                                          <p:attrName>style.visibility</p:attrName>
                                        </p:attrNameLst>
                                      </p:cBhvr>
                                      <p:to>
                                        <p:strVal val="visible"/>
                                      </p:to>
                                    </p:set>
                                    <p:animEffect transition="in" filter="wipe(down)">
                                      <p:cBhvr>
                                        <p:cTn id="52" dur="500"/>
                                        <p:tgtEl>
                                          <p:spTgt spid="10">
                                            <p:txEl>
                                              <p:pRg st="1" end="1"/>
                                            </p:txEl>
                                          </p:spTgt>
                                        </p:tgtEl>
                                      </p:cBhvr>
                                    </p:animEffect>
                                  </p:childTnLst>
                                </p:cTn>
                              </p:par>
                            </p:childTnLst>
                          </p:cTn>
                        </p:par>
                        <p:par>
                          <p:cTn id="53" fill="hold">
                            <p:stCondLst>
                              <p:cond delay="500"/>
                            </p:stCondLst>
                            <p:childTnLst>
                              <p:par>
                                <p:cTn id="54" presetID="22" presetClass="entr" presetSubtype="4" fill="hold" grpId="0" nodeType="afterEffect">
                                  <p:stCondLst>
                                    <p:cond delay="0"/>
                                  </p:stCondLst>
                                  <p:childTnLst>
                                    <p:set>
                                      <p:cBhvr>
                                        <p:cTn id="55" dur="1" fill="hold">
                                          <p:stCondLst>
                                            <p:cond delay="0"/>
                                          </p:stCondLst>
                                        </p:cTn>
                                        <p:tgtEl>
                                          <p:spTgt spid="10">
                                            <p:txEl>
                                              <p:pRg st="2" end="2"/>
                                            </p:txEl>
                                          </p:spTgt>
                                        </p:tgtEl>
                                        <p:attrNameLst>
                                          <p:attrName>style.visibility</p:attrName>
                                        </p:attrNameLst>
                                      </p:cBhvr>
                                      <p:to>
                                        <p:strVal val="visible"/>
                                      </p:to>
                                    </p:set>
                                    <p:animEffect transition="in" filter="wipe(down)">
                                      <p:cBhvr>
                                        <p:cTn id="56" dur="500"/>
                                        <p:tgtEl>
                                          <p:spTgt spid="10">
                                            <p:txEl>
                                              <p:pRg st="2" end="2"/>
                                            </p:txEl>
                                          </p:spTgt>
                                        </p:tgtEl>
                                      </p:cBhvr>
                                    </p:animEffect>
                                  </p:childTnLst>
                                </p:cTn>
                              </p:par>
                            </p:childTnLst>
                          </p:cTn>
                        </p:par>
                        <p:par>
                          <p:cTn id="57" fill="hold">
                            <p:stCondLst>
                              <p:cond delay="1000"/>
                            </p:stCondLst>
                            <p:childTnLst>
                              <p:par>
                                <p:cTn id="58" presetID="22" presetClass="entr" presetSubtype="4" fill="hold" grpId="0" nodeType="afterEffect">
                                  <p:stCondLst>
                                    <p:cond delay="0"/>
                                  </p:stCondLst>
                                  <p:childTnLst>
                                    <p:set>
                                      <p:cBhvr>
                                        <p:cTn id="59" dur="1" fill="hold">
                                          <p:stCondLst>
                                            <p:cond delay="0"/>
                                          </p:stCondLst>
                                        </p:cTn>
                                        <p:tgtEl>
                                          <p:spTgt spid="10">
                                            <p:txEl>
                                              <p:pRg st="3" end="3"/>
                                            </p:txEl>
                                          </p:spTgt>
                                        </p:tgtEl>
                                        <p:attrNameLst>
                                          <p:attrName>style.visibility</p:attrName>
                                        </p:attrNameLst>
                                      </p:cBhvr>
                                      <p:to>
                                        <p:strVal val="visible"/>
                                      </p:to>
                                    </p:set>
                                    <p:animEffect transition="in" filter="wipe(down)">
                                      <p:cBhvr>
                                        <p:cTn id="60" dur="500"/>
                                        <p:tgtEl>
                                          <p:spTgt spid="10">
                                            <p:txEl>
                                              <p:pRg st="3" end="3"/>
                                            </p:txEl>
                                          </p:spTgt>
                                        </p:tgtEl>
                                      </p:cBhvr>
                                    </p:animEffect>
                                  </p:childTnLst>
                                </p:cTn>
                              </p:par>
                            </p:childTnLst>
                          </p:cTn>
                        </p:par>
                        <p:par>
                          <p:cTn id="61" fill="hold">
                            <p:stCondLst>
                              <p:cond delay="1500"/>
                            </p:stCondLst>
                            <p:childTnLst>
                              <p:par>
                                <p:cTn id="62" presetID="22" presetClass="entr" presetSubtype="4" fill="hold" grpId="0" nodeType="afterEffect">
                                  <p:stCondLst>
                                    <p:cond delay="0"/>
                                  </p:stCondLst>
                                  <p:childTnLst>
                                    <p:set>
                                      <p:cBhvr>
                                        <p:cTn id="63" dur="1" fill="hold">
                                          <p:stCondLst>
                                            <p:cond delay="0"/>
                                          </p:stCondLst>
                                        </p:cTn>
                                        <p:tgtEl>
                                          <p:spTgt spid="10">
                                            <p:txEl>
                                              <p:pRg st="4" end="4"/>
                                            </p:txEl>
                                          </p:spTgt>
                                        </p:tgtEl>
                                        <p:attrNameLst>
                                          <p:attrName>style.visibility</p:attrName>
                                        </p:attrNameLst>
                                      </p:cBhvr>
                                      <p:to>
                                        <p:strVal val="visible"/>
                                      </p:to>
                                    </p:set>
                                    <p:animEffect transition="in" filter="wipe(down)">
                                      <p:cBhvr>
                                        <p:cTn id="64" dur="500"/>
                                        <p:tgtEl>
                                          <p:spTgt spid="10">
                                            <p:txEl>
                                              <p:pRg st="4" end="4"/>
                                            </p:txEl>
                                          </p:spTgt>
                                        </p:tgtEl>
                                      </p:cBhvr>
                                    </p:animEffect>
                                  </p:childTnLst>
                                </p:cTn>
                              </p:par>
                            </p:childTnLst>
                          </p:cTn>
                        </p:par>
                        <p:par>
                          <p:cTn id="65" fill="hold">
                            <p:stCondLst>
                              <p:cond delay="2000"/>
                            </p:stCondLst>
                            <p:childTnLst>
                              <p:par>
                                <p:cTn id="66" presetID="22" presetClass="entr" presetSubtype="4" fill="hold" grpId="0" nodeType="afterEffect">
                                  <p:stCondLst>
                                    <p:cond delay="0"/>
                                  </p:stCondLst>
                                  <p:childTnLst>
                                    <p:set>
                                      <p:cBhvr>
                                        <p:cTn id="67" dur="1" fill="hold">
                                          <p:stCondLst>
                                            <p:cond delay="0"/>
                                          </p:stCondLst>
                                        </p:cTn>
                                        <p:tgtEl>
                                          <p:spTgt spid="10">
                                            <p:txEl>
                                              <p:pRg st="5" end="5"/>
                                            </p:txEl>
                                          </p:spTgt>
                                        </p:tgtEl>
                                        <p:attrNameLst>
                                          <p:attrName>style.visibility</p:attrName>
                                        </p:attrNameLst>
                                      </p:cBhvr>
                                      <p:to>
                                        <p:strVal val="visible"/>
                                      </p:to>
                                    </p:set>
                                    <p:animEffect transition="in" filter="wipe(down)">
                                      <p:cBhvr>
                                        <p:cTn id="68" dur="500"/>
                                        <p:tgtEl>
                                          <p:spTgt spid="10">
                                            <p:txEl>
                                              <p:pRg st="5" end="5"/>
                                            </p:txEl>
                                          </p:spTgt>
                                        </p:tgtEl>
                                      </p:cBhvr>
                                    </p:animEffect>
                                  </p:childTnLst>
                                </p:cTn>
                              </p:par>
                            </p:childTnLst>
                          </p:cTn>
                        </p:par>
                        <p:par>
                          <p:cTn id="69" fill="hold">
                            <p:stCondLst>
                              <p:cond delay="2500"/>
                            </p:stCondLst>
                            <p:childTnLst>
                              <p:par>
                                <p:cTn id="70" presetID="22" presetClass="entr" presetSubtype="4" fill="hold" grpId="0" nodeType="afterEffect">
                                  <p:stCondLst>
                                    <p:cond delay="0"/>
                                  </p:stCondLst>
                                  <p:childTnLst>
                                    <p:set>
                                      <p:cBhvr>
                                        <p:cTn id="71" dur="1" fill="hold">
                                          <p:stCondLst>
                                            <p:cond delay="0"/>
                                          </p:stCondLst>
                                        </p:cTn>
                                        <p:tgtEl>
                                          <p:spTgt spid="10">
                                            <p:txEl>
                                              <p:pRg st="6" end="6"/>
                                            </p:txEl>
                                          </p:spTgt>
                                        </p:tgtEl>
                                        <p:attrNameLst>
                                          <p:attrName>style.visibility</p:attrName>
                                        </p:attrNameLst>
                                      </p:cBhvr>
                                      <p:to>
                                        <p:strVal val="visible"/>
                                      </p:to>
                                    </p:set>
                                    <p:animEffect transition="in" filter="wipe(down)">
                                      <p:cBhvr>
                                        <p:cTn id="72" dur="500"/>
                                        <p:tgtEl>
                                          <p:spTgt spid="10">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xit" presetSubtype="4" fill="hold" grpId="1" nodeType="clickEffect">
                                  <p:stCondLst>
                                    <p:cond delay="0"/>
                                  </p:stCondLst>
                                  <p:childTnLst>
                                    <p:animEffect transition="out" filter="wipe(down)">
                                      <p:cBhvr>
                                        <p:cTn id="76" dur="500"/>
                                        <p:tgtEl>
                                          <p:spTgt spid="10">
                                            <p:txEl>
                                              <p:pRg st="0" end="0"/>
                                            </p:txEl>
                                          </p:spTgt>
                                        </p:tgtEl>
                                      </p:cBhvr>
                                    </p:animEffect>
                                    <p:set>
                                      <p:cBhvr>
                                        <p:cTn id="77" dur="1" fill="hold">
                                          <p:stCondLst>
                                            <p:cond delay="499"/>
                                          </p:stCondLst>
                                        </p:cTn>
                                        <p:tgtEl>
                                          <p:spTgt spid="10">
                                            <p:txEl>
                                              <p:pRg st="0" end="0"/>
                                            </p:txEl>
                                          </p:spTgt>
                                        </p:tgtEl>
                                        <p:attrNameLst>
                                          <p:attrName>style.visibility</p:attrName>
                                        </p:attrNameLst>
                                      </p:cBhvr>
                                      <p:to>
                                        <p:strVal val="hidden"/>
                                      </p:to>
                                    </p:set>
                                  </p:childTnLst>
                                </p:cTn>
                              </p:par>
                            </p:childTnLst>
                          </p:cTn>
                        </p:par>
                        <p:par>
                          <p:cTn id="78" fill="hold">
                            <p:stCondLst>
                              <p:cond delay="500"/>
                            </p:stCondLst>
                            <p:childTnLst>
                              <p:par>
                                <p:cTn id="79" presetID="22" presetClass="entr" presetSubtype="8" fill="hold" grpId="0" nodeType="afterEffect">
                                  <p:stCondLst>
                                    <p:cond delay="0"/>
                                  </p:stCondLst>
                                  <p:childTnLst>
                                    <p:set>
                                      <p:cBhvr>
                                        <p:cTn id="80" dur="1" fill="hold">
                                          <p:stCondLst>
                                            <p:cond delay="0"/>
                                          </p:stCondLst>
                                        </p:cTn>
                                        <p:tgtEl>
                                          <p:spTgt spid="16">
                                            <p:txEl>
                                              <p:pRg st="0" end="0"/>
                                            </p:txEl>
                                          </p:spTgt>
                                        </p:tgtEl>
                                        <p:attrNameLst>
                                          <p:attrName>style.visibility</p:attrName>
                                        </p:attrNameLst>
                                      </p:cBhvr>
                                      <p:to>
                                        <p:strVal val="visible"/>
                                      </p:to>
                                    </p:set>
                                    <p:animEffect transition="in" filter="wipe(left)">
                                      <p:cBhvr>
                                        <p:cTn id="81" dur="500"/>
                                        <p:tgtEl>
                                          <p:spTgt spid="16">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xit" presetSubtype="2" fill="hold" grpId="1" nodeType="clickEffect">
                                  <p:stCondLst>
                                    <p:cond delay="0"/>
                                  </p:stCondLst>
                                  <p:childTnLst>
                                    <p:animEffect transition="out" filter="wipe(right)">
                                      <p:cBhvr>
                                        <p:cTn id="85" dur="500"/>
                                        <p:tgtEl>
                                          <p:spTgt spid="10">
                                            <p:txEl>
                                              <p:pRg st="1" end="1"/>
                                            </p:txEl>
                                          </p:spTgt>
                                        </p:tgtEl>
                                      </p:cBhvr>
                                    </p:animEffect>
                                    <p:set>
                                      <p:cBhvr>
                                        <p:cTn id="86" dur="1" fill="hold">
                                          <p:stCondLst>
                                            <p:cond delay="499"/>
                                          </p:stCondLst>
                                        </p:cTn>
                                        <p:tgtEl>
                                          <p:spTgt spid="10">
                                            <p:txEl>
                                              <p:pRg st="1" end="1"/>
                                            </p:txEl>
                                          </p:spTgt>
                                        </p:tgtEl>
                                        <p:attrNameLst>
                                          <p:attrName>style.visibility</p:attrName>
                                        </p:attrNameLst>
                                      </p:cBhvr>
                                      <p:to>
                                        <p:strVal val="hidden"/>
                                      </p:to>
                                    </p:set>
                                  </p:childTnLst>
                                </p:cTn>
                              </p:par>
                            </p:childTnLst>
                          </p:cTn>
                        </p:par>
                        <p:par>
                          <p:cTn id="87" fill="hold">
                            <p:stCondLst>
                              <p:cond delay="500"/>
                            </p:stCondLst>
                            <p:childTnLst>
                              <p:par>
                                <p:cTn id="88" presetID="22" presetClass="entr" presetSubtype="8" fill="hold" grpId="0" nodeType="afterEffect">
                                  <p:stCondLst>
                                    <p:cond delay="0"/>
                                  </p:stCondLst>
                                  <p:childTnLst>
                                    <p:set>
                                      <p:cBhvr>
                                        <p:cTn id="89" dur="1" fill="hold">
                                          <p:stCondLst>
                                            <p:cond delay="0"/>
                                          </p:stCondLst>
                                        </p:cTn>
                                        <p:tgtEl>
                                          <p:spTgt spid="16">
                                            <p:txEl>
                                              <p:pRg st="1" end="1"/>
                                            </p:txEl>
                                          </p:spTgt>
                                        </p:tgtEl>
                                        <p:attrNameLst>
                                          <p:attrName>style.visibility</p:attrName>
                                        </p:attrNameLst>
                                      </p:cBhvr>
                                      <p:to>
                                        <p:strVal val="visible"/>
                                      </p:to>
                                    </p:set>
                                    <p:animEffect transition="in" filter="wipe(left)">
                                      <p:cBhvr>
                                        <p:cTn id="90" dur="500"/>
                                        <p:tgtEl>
                                          <p:spTgt spid="16">
                                            <p:txEl>
                                              <p:pRg st="1" end="1"/>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xit" presetSubtype="4" fill="hold" grpId="1" nodeType="clickEffect">
                                  <p:stCondLst>
                                    <p:cond delay="0"/>
                                  </p:stCondLst>
                                  <p:childTnLst>
                                    <p:animEffect transition="out" filter="wipe(down)">
                                      <p:cBhvr>
                                        <p:cTn id="94" dur="500"/>
                                        <p:tgtEl>
                                          <p:spTgt spid="10">
                                            <p:txEl>
                                              <p:pRg st="2" end="2"/>
                                            </p:txEl>
                                          </p:spTgt>
                                        </p:tgtEl>
                                      </p:cBhvr>
                                    </p:animEffect>
                                    <p:set>
                                      <p:cBhvr>
                                        <p:cTn id="95" dur="1" fill="hold">
                                          <p:stCondLst>
                                            <p:cond delay="499"/>
                                          </p:stCondLst>
                                        </p:cTn>
                                        <p:tgtEl>
                                          <p:spTgt spid="10">
                                            <p:txEl>
                                              <p:pRg st="2" end="2"/>
                                            </p:txEl>
                                          </p:spTgt>
                                        </p:tgtEl>
                                        <p:attrNameLst>
                                          <p:attrName>style.visibility</p:attrName>
                                        </p:attrNameLst>
                                      </p:cBhvr>
                                      <p:to>
                                        <p:strVal val="hidden"/>
                                      </p:to>
                                    </p:set>
                                  </p:childTnLst>
                                </p:cTn>
                              </p:par>
                            </p:childTnLst>
                          </p:cTn>
                        </p:par>
                        <p:par>
                          <p:cTn id="96" fill="hold">
                            <p:stCondLst>
                              <p:cond delay="500"/>
                            </p:stCondLst>
                            <p:childTnLst>
                              <p:par>
                                <p:cTn id="97" presetID="22" presetClass="entr" presetSubtype="4" fill="hold" grpId="0" nodeType="afterEffect">
                                  <p:stCondLst>
                                    <p:cond delay="0"/>
                                  </p:stCondLst>
                                  <p:childTnLst>
                                    <p:set>
                                      <p:cBhvr>
                                        <p:cTn id="98" dur="1" fill="hold">
                                          <p:stCondLst>
                                            <p:cond delay="0"/>
                                          </p:stCondLst>
                                        </p:cTn>
                                        <p:tgtEl>
                                          <p:spTgt spid="16">
                                            <p:txEl>
                                              <p:pRg st="2" end="2"/>
                                            </p:txEl>
                                          </p:spTgt>
                                        </p:tgtEl>
                                        <p:attrNameLst>
                                          <p:attrName>style.visibility</p:attrName>
                                        </p:attrNameLst>
                                      </p:cBhvr>
                                      <p:to>
                                        <p:strVal val="visible"/>
                                      </p:to>
                                    </p:set>
                                    <p:animEffect transition="in" filter="wipe(down)">
                                      <p:cBhvr>
                                        <p:cTn id="99" dur="500"/>
                                        <p:tgtEl>
                                          <p:spTgt spid="16">
                                            <p:txEl>
                                              <p:pRg st="2" end="2"/>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xit" presetSubtype="4" fill="hold" grpId="1" nodeType="clickEffect">
                                  <p:stCondLst>
                                    <p:cond delay="0"/>
                                  </p:stCondLst>
                                  <p:childTnLst>
                                    <p:animEffect transition="out" filter="wipe(down)">
                                      <p:cBhvr>
                                        <p:cTn id="103" dur="500"/>
                                        <p:tgtEl>
                                          <p:spTgt spid="10">
                                            <p:txEl>
                                              <p:pRg st="3" end="3"/>
                                            </p:txEl>
                                          </p:spTgt>
                                        </p:tgtEl>
                                      </p:cBhvr>
                                    </p:animEffect>
                                    <p:set>
                                      <p:cBhvr>
                                        <p:cTn id="104" dur="1" fill="hold">
                                          <p:stCondLst>
                                            <p:cond delay="499"/>
                                          </p:stCondLst>
                                        </p:cTn>
                                        <p:tgtEl>
                                          <p:spTgt spid="10">
                                            <p:txEl>
                                              <p:pRg st="3" end="3"/>
                                            </p:txEl>
                                          </p:spTgt>
                                        </p:tgtEl>
                                        <p:attrNameLst>
                                          <p:attrName>style.visibility</p:attrName>
                                        </p:attrNameLst>
                                      </p:cBhvr>
                                      <p:to>
                                        <p:strVal val="hidden"/>
                                      </p:to>
                                    </p:set>
                                  </p:childTnLst>
                                </p:cTn>
                              </p:par>
                            </p:childTnLst>
                          </p:cTn>
                        </p:par>
                        <p:par>
                          <p:cTn id="105" fill="hold">
                            <p:stCondLst>
                              <p:cond delay="500"/>
                            </p:stCondLst>
                            <p:childTnLst>
                              <p:par>
                                <p:cTn id="106" presetID="22" presetClass="entr" presetSubtype="4" fill="hold" grpId="0" nodeType="afterEffect">
                                  <p:stCondLst>
                                    <p:cond delay="0"/>
                                  </p:stCondLst>
                                  <p:childTnLst>
                                    <p:set>
                                      <p:cBhvr>
                                        <p:cTn id="107" dur="1" fill="hold">
                                          <p:stCondLst>
                                            <p:cond delay="0"/>
                                          </p:stCondLst>
                                        </p:cTn>
                                        <p:tgtEl>
                                          <p:spTgt spid="16">
                                            <p:txEl>
                                              <p:pRg st="3" end="3"/>
                                            </p:txEl>
                                          </p:spTgt>
                                        </p:tgtEl>
                                        <p:attrNameLst>
                                          <p:attrName>style.visibility</p:attrName>
                                        </p:attrNameLst>
                                      </p:cBhvr>
                                      <p:to>
                                        <p:strVal val="visible"/>
                                      </p:to>
                                    </p:set>
                                    <p:animEffect transition="in" filter="wipe(down)">
                                      <p:cBhvr>
                                        <p:cTn id="108" dur="500"/>
                                        <p:tgtEl>
                                          <p:spTgt spid="16">
                                            <p:txEl>
                                              <p:pRg st="3" end="3"/>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xit" presetSubtype="4" fill="hold" grpId="1" nodeType="clickEffect">
                                  <p:stCondLst>
                                    <p:cond delay="0"/>
                                  </p:stCondLst>
                                  <p:childTnLst>
                                    <p:animEffect transition="out" filter="wipe(down)">
                                      <p:cBhvr>
                                        <p:cTn id="112" dur="500"/>
                                        <p:tgtEl>
                                          <p:spTgt spid="10">
                                            <p:txEl>
                                              <p:pRg st="4" end="4"/>
                                            </p:txEl>
                                          </p:spTgt>
                                        </p:tgtEl>
                                      </p:cBhvr>
                                    </p:animEffect>
                                    <p:set>
                                      <p:cBhvr>
                                        <p:cTn id="113" dur="1" fill="hold">
                                          <p:stCondLst>
                                            <p:cond delay="499"/>
                                          </p:stCondLst>
                                        </p:cTn>
                                        <p:tgtEl>
                                          <p:spTgt spid="10">
                                            <p:txEl>
                                              <p:pRg st="4" end="4"/>
                                            </p:txEl>
                                          </p:spTgt>
                                        </p:tgtEl>
                                        <p:attrNameLst>
                                          <p:attrName>style.visibility</p:attrName>
                                        </p:attrNameLst>
                                      </p:cBhvr>
                                      <p:to>
                                        <p:strVal val="hidden"/>
                                      </p:to>
                                    </p:set>
                                  </p:childTnLst>
                                </p:cTn>
                              </p:par>
                            </p:childTnLst>
                          </p:cTn>
                        </p:par>
                        <p:par>
                          <p:cTn id="114" fill="hold">
                            <p:stCondLst>
                              <p:cond delay="500"/>
                            </p:stCondLst>
                            <p:childTnLst>
                              <p:par>
                                <p:cTn id="115" presetID="22" presetClass="entr" presetSubtype="4" fill="hold" grpId="0" nodeType="afterEffect">
                                  <p:stCondLst>
                                    <p:cond delay="0"/>
                                  </p:stCondLst>
                                  <p:childTnLst>
                                    <p:set>
                                      <p:cBhvr>
                                        <p:cTn id="116" dur="1" fill="hold">
                                          <p:stCondLst>
                                            <p:cond delay="0"/>
                                          </p:stCondLst>
                                        </p:cTn>
                                        <p:tgtEl>
                                          <p:spTgt spid="16">
                                            <p:txEl>
                                              <p:pRg st="4" end="4"/>
                                            </p:txEl>
                                          </p:spTgt>
                                        </p:tgtEl>
                                        <p:attrNameLst>
                                          <p:attrName>style.visibility</p:attrName>
                                        </p:attrNameLst>
                                      </p:cBhvr>
                                      <p:to>
                                        <p:strVal val="visible"/>
                                      </p:to>
                                    </p:set>
                                    <p:animEffect transition="in" filter="wipe(down)">
                                      <p:cBhvr>
                                        <p:cTn id="117" dur="500"/>
                                        <p:tgtEl>
                                          <p:spTgt spid="16">
                                            <p:txEl>
                                              <p:pRg st="4" end="4"/>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xit" presetSubtype="4" fill="hold" grpId="1" nodeType="clickEffect">
                                  <p:stCondLst>
                                    <p:cond delay="0"/>
                                  </p:stCondLst>
                                  <p:childTnLst>
                                    <p:animEffect transition="out" filter="wipe(down)">
                                      <p:cBhvr>
                                        <p:cTn id="121" dur="500"/>
                                        <p:tgtEl>
                                          <p:spTgt spid="10">
                                            <p:txEl>
                                              <p:pRg st="5" end="5"/>
                                            </p:txEl>
                                          </p:spTgt>
                                        </p:tgtEl>
                                      </p:cBhvr>
                                    </p:animEffect>
                                    <p:set>
                                      <p:cBhvr>
                                        <p:cTn id="122" dur="1" fill="hold">
                                          <p:stCondLst>
                                            <p:cond delay="499"/>
                                          </p:stCondLst>
                                        </p:cTn>
                                        <p:tgtEl>
                                          <p:spTgt spid="10">
                                            <p:txEl>
                                              <p:pRg st="5" end="5"/>
                                            </p:txEl>
                                          </p:spTgt>
                                        </p:tgtEl>
                                        <p:attrNameLst>
                                          <p:attrName>style.visibility</p:attrName>
                                        </p:attrNameLst>
                                      </p:cBhvr>
                                      <p:to>
                                        <p:strVal val="hidden"/>
                                      </p:to>
                                    </p:set>
                                  </p:childTnLst>
                                </p:cTn>
                              </p:par>
                            </p:childTnLst>
                          </p:cTn>
                        </p:par>
                        <p:par>
                          <p:cTn id="123" fill="hold">
                            <p:stCondLst>
                              <p:cond delay="500"/>
                            </p:stCondLst>
                            <p:childTnLst>
                              <p:par>
                                <p:cTn id="124" presetID="22" presetClass="entr" presetSubtype="4" fill="hold" grpId="0" nodeType="afterEffect">
                                  <p:stCondLst>
                                    <p:cond delay="0"/>
                                  </p:stCondLst>
                                  <p:childTnLst>
                                    <p:set>
                                      <p:cBhvr>
                                        <p:cTn id="125" dur="1" fill="hold">
                                          <p:stCondLst>
                                            <p:cond delay="0"/>
                                          </p:stCondLst>
                                        </p:cTn>
                                        <p:tgtEl>
                                          <p:spTgt spid="16">
                                            <p:txEl>
                                              <p:pRg st="5" end="5"/>
                                            </p:txEl>
                                          </p:spTgt>
                                        </p:tgtEl>
                                        <p:attrNameLst>
                                          <p:attrName>style.visibility</p:attrName>
                                        </p:attrNameLst>
                                      </p:cBhvr>
                                      <p:to>
                                        <p:strVal val="visible"/>
                                      </p:to>
                                    </p:set>
                                    <p:animEffect transition="in" filter="wipe(down)">
                                      <p:cBhvr>
                                        <p:cTn id="126" dur="500"/>
                                        <p:tgtEl>
                                          <p:spTgt spid="16">
                                            <p:txEl>
                                              <p:pRg st="5" end="5"/>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xit" presetSubtype="4" fill="hold" grpId="1" nodeType="clickEffect">
                                  <p:stCondLst>
                                    <p:cond delay="0"/>
                                  </p:stCondLst>
                                  <p:childTnLst>
                                    <p:animEffect transition="out" filter="wipe(down)">
                                      <p:cBhvr>
                                        <p:cTn id="130" dur="500"/>
                                        <p:tgtEl>
                                          <p:spTgt spid="10">
                                            <p:txEl>
                                              <p:pRg st="6" end="6"/>
                                            </p:txEl>
                                          </p:spTgt>
                                        </p:tgtEl>
                                      </p:cBhvr>
                                    </p:animEffect>
                                    <p:set>
                                      <p:cBhvr>
                                        <p:cTn id="131" dur="1" fill="hold">
                                          <p:stCondLst>
                                            <p:cond delay="499"/>
                                          </p:stCondLst>
                                        </p:cTn>
                                        <p:tgtEl>
                                          <p:spTgt spid="10">
                                            <p:txEl>
                                              <p:pRg st="6" end="6"/>
                                            </p:txEl>
                                          </p:spTgt>
                                        </p:tgtEl>
                                        <p:attrNameLst>
                                          <p:attrName>style.visibility</p:attrName>
                                        </p:attrNameLst>
                                      </p:cBhvr>
                                      <p:to>
                                        <p:strVal val="hidden"/>
                                      </p:to>
                                    </p:set>
                                  </p:childTnLst>
                                </p:cTn>
                              </p:par>
                            </p:childTnLst>
                          </p:cTn>
                        </p:par>
                        <p:par>
                          <p:cTn id="132" fill="hold">
                            <p:stCondLst>
                              <p:cond delay="500"/>
                            </p:stCondLst>
                            <p:childTnLst>
                              <p:par>
                                <p:cTn id="133" presetID="22" presetClass="entr" presetSubtype="4" fill="hold" grpId="0" nodeType="afterEffect">
                                  <p:stCondLst>
                                    <p:cond delay="0"/>
                                  </p:stCondLst>
                                  <p:childTnLst>
                                    <p:set>
                                      <p:cBhvr>
                                        <p:cTn id="134" dur="1" fill="hold">
                                          <p:stCondLst>
                                            <p:cond delay="0"/>
                                          </p:stCondLst>
                                        </p:cTn>
                                        <p:tgtEl>
                                          <p:spTgt spid="16">
                                            <p:txEl>
                                              <p:pRg st="6" end="6"/>
                                            </p:txEl>
                                          </p:spTgt>
                                        </p:tgtEl>
                                        <p:attrNameLst>
                                          <p:attrName>style.visibility</p:attrName>
                                        </p:attrNameLst>
                                      </p:cBhvr>
                                      <p:to>
                                        <p:strVal val="visible"/>
                                      </p:to>
                                    </p:set>
                                    <p:animEffect transition="in" filter="wipe(down)">
                                      <p:cBhvr>
                                        <p:cTn id="135"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1" grpId="0"/>
      <p:bldP spid="10" grpId="0" uiExpand="1" build="p"/>
      <p:bldP spid="10" grpId="1" uiExpand="1" build="allAtOnce"/>
      <p:bldP spid="1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392415" y="775114"/>
            <a:ext cx="0" cy="780145"/>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6200" y="1600200"/>
            <a:ext cx="646668" cy="635659"/>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04</a:t>
            </a:r>
            <a:endParaRPr lang="en-US" sz="2400">
              <a:solidFill>
                <a:schemeClr val="tx1"/>
              </a:solidFill>
              <a:latin typeface="Staccato222 BT" panose="03090702030407020403" pitchFamily="66" charset="0"/>
            </a:endParaRPr>
          </a:p>
        </p:txBody>
      </p:sp>
      <p:sp>
        <p:nvSpPr>
          <p:cNvPr id="13" name="Freeform 12"/>
          <p:cNvSpPr/>
          <p:nvPr/>
        </p:nvSpPr>
        <p:spPr>
          <a:xfrm flipH="1">
            <a:off x="87408" y="89314"/>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42515" y="138911"/>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9953" y="806941"/>
            <a:ext cx="1832247" cy="793259"/>
          </a:xfrm>
          <a:prstGeom prst="rect">
            <a:avLst/>
          </a:prstGeom>
          <a:solidFill>
            <a:srgbClr val="99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CỦNG CỐ - </a:t>
            </a:r>
          </a:p>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VẬN DỤNG</a:t>
            </a:r>
            <a:endParaRPr lang="en-US" sz="2400" b="1">
              <a:solidFill>
                <a:schemeClr val="accent4">
                  <a:lumMod val="50000"/>
                </a:schemeClr>
              </a:solidFill>
              <a:latin typeface="Cambria" panose="02040503050406030204" pitchFamily="18" charset="0"/>
              <a:ea typeface="Cambria" panose="02040503050406030204" pitchFamily="18" charset="0"/>
            </a:endParaRPr>
          </a:p>
        </p:txBody>
      </p:sp>
      <p:sp>
        <p:nvSpPr>
          <p:cNvPr id="16" name="5-Point Star 15"/>
          <p:cNvSpPr/>
          <p:nvPr/>
        </p:nvSpPr>
        <p:spPr>
          <a:xfrm>
            <a:off x="178397" y="165514"/>
            <a:ext cx="438964" cy="385212"/>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ectangle 16"/>
          <p:cNvSpPr/>
          <p:nvPr/>
        </p:nvSpPr>
        <p:spPr>
          <a:xfrm>
            <a:off x="381000" y="1803940"/>
            <a:ext cx="7467599" cy="1625060"/>
          </a:xfrm>
          <a:prstGeom prst="rect">
            <a:avLst/>
          </a:prstGeom>
        </p:spPr>
        <p:txBody>
          <a:bodyPr wrap="square">
            <a:spAutoFit/>
          </a:bodyPr>
          <a:lstStyle/>
          <a:p>
            <a:pPr algn="just">
              <a:lnSpc>
                <a:spcPct val="115000"/>
              </a:lnSpc>
              <a:spcAft>
                <a:spcPts val="0"/>
              </a:spcAft>
            </a:pPr>
            <a:r>
              <a:rPr lang="en-US" sz="2400" b="1">
                <a:solidFill>
                  <a:srgbClr val="000000"/>
                </a:solidFill>
                <a:latin typeface="Cambria" panose="02040503050406030204" pitchFamily="18" charset="0"/>
                <a:ea typeface="Cambria" panose="02040503050406030204" pitchFamily="18" charset="0"/>
                <a:cs typeface="Times New Roman" panose="02020603050405020304" pitchFamily="18" charset="0"/>
              </a:rPr>
              <a:t>Câu 1: Điền vào chỗ trống?</a:t>
            </a:r>
            <a:endParaRPr lang="en-US" sz="2400">
              <a:latin typeface="Cambria" panose="02040503050406030204" pitchFamily="18" charset="0"/>
              <a:ea typeface="Cambria" panose="02040503050406030204" pitchFamily="18" charset="0"/>
              <a:cs typeface="Times New Roman" panose="02020603050405020304" pitchFamily="18" charset="0"/>
            </a:endParaRPr>
          </a:p>
          <a:p>
            <a:r>
              <a:rPr lang="en-US" sz="2400">
                <a:latin typeface="Cambria" panose="02040503050406030204" pitchFamily="18" charset="0"/>
                <a:ea typeface="Cambria" panose="02040503050406030204" pitchFamily="18" charset="0"/>
                <a:cs typeface="Open Sans" panose="020B0606030504020204" pitchFamily="34" charset="0"/>
              </a:rPr>
              <a:t>Để tìm một xâu trong một xâu khác có thể dùng toán tử ….. hoặc …….. Lệnh find ( ) trả về ……………. của xâu con trong …………….. </a:t>
            </a:r>
            <a:endParaRPr lang="en-US" sz="2400">
              <a:latin typeface="Cambria" panose="02040503050406030204" pitchFamily="18" charset="0"/>
              <a:ea typeface="Cambria" panose="02040503050406030204" pitchFamily="18" charset="0"/>
            </a:endParaRPr>
          </a:p>
        </p:txBody>
      </p:sp>
      <p:sp>
        <p:nvSpPr>
          <p:cNvPr id="20" name="Rectangle 19"/>
          <p:cNvSpPr/>
          <p:nvPr/>
        </p:nvSpPr>
        <p:spPr>
          <a:xfrm>
            <a:off x="381000" y="3603672"/>
            <a:ext cx="8294385" cy="1625060"/>
          </a:xfrm>
          <a:prstGeom prst="rect">
            <a:avLst/>
          </a:prstGeom>
        </p:spPr>
        <p:txBody>
          <a:bodyPr wrap="square">
            <a:spAutoFit/>
          </a:bodyPr>
          <a:lstStyle/>
          <a:p>
            <a:pPr marR="30480" algn="just">
              <a:lnSpc>
                <a:spcPct val="115000"/>
              </a:lnSpc>
              <a:spcAft>
                <a:spcPts val="0"/>
              </a:spcAft>
            </a:pPr>
            <a:r>
              <a:rPr lang="en-US" sz="2400" b="1">
                <a:latin typeface="Cambria" panose="02040503050406030204" pitchFamily="18" charset="0"/>
                <a:ea typeface="Cambria" panose="02040503050406030204" pitchFamily="18" charset="0"/>
                <a:cs typeface="Open Sans" panose="020B0606030504020204" pitchFamily="34" charset="0"/>
              </a:rPr>
              <a:t>Câu 2:</a:t>
            </a:r>
            <a:r>
              <a:rPr lang="en-US" sz="2400">
                <a:latin typeface="Cambria" panose="02040503050406030204" pitchFamily="18" charset="0"/>
                <a:ea typeface="Cambria" panose="02040503050406030204" pitchFamily="18" charset="0"/>
                <a:cs typeface="Open Sans" panose="020B0606030504020204" pitchFamily="34" charset="0"/>
              </a:rPr>
              <a:t> </a:t>
            </a:r>
            <a:r>
              <a:rPr lang="en-US" sz="2400" b="1">
                <a:solidFill>
                  <a:srgbClr val="000000"/>
                </a:solidFill>
                <a:latin typeface="Cambria" panose="02040503050406030204" pitchFamily="18" charset="0"/>
                <a:ea typeface="Cambria" panose="02040503050406030204" pitchFamily="18" charset="0"/>
                <a:cs typeface="Times New Roman" panose="02020603050405020304" pitchFamily="18" charset="0"/>
              </a:rPr>
              <a:t>Điền vào chỗ trống?</a:t>
            </a:r>
            <a:endParaRPr lang="en-US" sz="2400">
              <a:latin typeface="Cambria" panose="02040503050406030204" pitchFamily="18" charset="0"/>
              <a:ea typeface="Cambria" panose="02040503050406030204" pitchFamily="18" charset="0"/>
              <a:cs typeface="Times New Roman" panose="02020603050405020304" pitchFamily="18" charset="0"/>
            </a:endParaRPr>
          </a:p>
          <a:p>
            <a:r>
              <a:rPr lang="en-US" sz="2400">
                <a:latin typeface="Cambria" panose="02040503050406030204" pitchFamily="18" charset="0"/>
                <a:ea typeface="Cambria" panose="02040503050406030204" pitchFamily="18" charset="0"/>
                <a:cs typeface="Open Sans" panose="020B0606030504020204" pitchFamily="34" charset="0"/>
              </a:rPr>
              <a:t>Python có các lệnh đặc biệt để xử  lí xâu là ………………… dùng để tách xâu thành danh sách và lệnh join ( ) dùng để ……………… các phần tử của danh sách thành………………….</a:t>
            </a:r>
            <a:endParaRPr lang="en-US" sz="2400">
              <a:latin typeface="Cambria" panose="02040503050406030204" pitchFamily="18" charset="0"/>
              <a:ea typeface="Cambria" panose="02040503050406030204" pitchFamily="18" charset="0"/>
            </a:endParaRPr>
          </a:p>
        </p:txBody>
      </p:sp>
      <p:sp>
        <p:nvSpPr>
          <p:cNvPr id="23" name="TextBox 22"/>
          <p:cNvSpPr txBox="1"/>
          <p:nvPr/>
        </p:nvSpPr>
        <p:spPr>
          <a:xfrm>
            <a:off x="457200" y="2515734"/>
            <a:ext cx="533400" cy="461665"/>
          </a:xfrm>
          <a:prstGeom prst="rect">
            <a:avLst/>
          </a:prstGeom>
          <a:noFill/>
        </p:spPr>
        <p:txBody>
          <a:bodyPr wrap="square" rtlCol="0">
            <a:spAutoFit/>
          </a:bodyPr>
          <a:lstStyle/>
          <a:p>
            <a:r>
              <a:rPr lang="en-US" sz="2400" b="1" smtClean="0">
                <a:solidFill>
                  <a:schemeClr val="bg1"/>
                </a:solidFill>
                <a:latin typeface="Cambria" panose="02040503050406030204" pitchFamily="18" charset="0"/>
                <a:ea typeface="Cambria" panose="02040503050406030204" pitchFamily="18" charset="0"/>
              </a:rPr>
              <a:t>in</a:t>
            </a:r>
            <a:endParaRPr lang="en-US" sz="2400" b="1">
              <a:solidFill>
                <a:schemeClr val="bg1"/>
              </a:solidFill>
              <a:latin typeface="Cambria" panose="02040503050406030204" pitchFamily="18" charset="0"/>
              <a:ea typeface="Cambria" panose="02040503050406030204" pitchFamily="18" charset="0"/>
            </a:endParaRPr>
          </a:p>
        </p:txBody>
      </p:sp>
      <p:sp>
        <p:nvSpPr>
          <p:cNvPr id="26" name="TextBox 25"/>
          <p:cNvSpPr txBox="1"/>
          <p:nvPr/>
        </p:nvSpPr>
        <p:spPr>
          <a:xfrm>
            <a:off x="1532972" y="2515734"/>
            <a:ext cx="829228" cy="461665"/>
          </a:xfrm>
          <a:prstGeom prst="rect">
            <a:avLst/>
          </a:prstGeom>
          <a:noFill/>
        </p:spPr>
        <p:txBody>
          <a:bodyPr wrap="square" rtlCol="0">
            <a:spAutoFit/>
          </a:bodyPr>
          <a:lstStyle/>
          <a:p>
            <a:r>
              <a:rPr lang="en-US" sz="2400" b="1" smtClean="0">
                <a:solidFill>
                  <a:schemeClr val="bg1"/>
                </a:solidFill>
                <a:latin typeface="Cambria" panose="02040503050406030204" pitchFamily="18" charset="0"/>
                <a:ea typeface="Cambria" panose="02040503050406030204" pitchFamily="18" charset="0"/>
              </a:rPr>
              <a:t>find</a:t>
            </a:r>
            <a:endParaRPr lang="en-US" sz="2400" b="1">
              <a:solidFill>
                <a:schemeClr val="bg1"/>
              </a:solidFill>
              <a:latin typeface="Cambria" panose="02040503050406030204" pitchFamily="18" charset="0"/>
              <a:ea typeface="Cambria" panose="02040503050406030204" pitchFamily="18" charset="0"/>
            </a:endParaRPr>
          </a:p>
        </p:txBody>
      </p:sp>
      <p:sp>
        <p:nvSpPr>
          <p:cNvPr id="27" name="TextBox 26"/>
          <p:cNvSpPr txBox="1"/>
          <p:nvPr/>
        </p:nvSpPr>
        <p:spPr>
          <a:xfrm>
            <a:off x="4905590" y="2491399"/>
            <a:ext cx="914400" cy="461665"/>
          </a:xfrm>
          <a:prstGeom prst="rect">
            <a:avLst/>
          </a:prstGeom>
          <a:noFill/>
        </p:spPr>
        <p:txBody>
          <a:bodyPr wrap="square" rtlCol="0">
            <a:spAutoFit/>
          </a:bodyPr>
          <a:lstStyle/>
          <a:p>
            <a:r>
              <a:rPr lang="en-US" sz="2400" b="1">
                <a:solidFill>
                  <a:schemeClr val="bg1"/>
                </a:solidFill>
                <a:latin typeface="Cambria" panose="02040503050406030204" pitchFamily="18" charset="0"/>
                <a:ea typeface="Cambria" panose="02040503050406030204" pitchFamily="18" charset="0"/>
              </a:rPr>
              <a:t>v</a:t>
            </a:r>
            <a:r>
              <a:rPr lang="en-US" sz="2400" b="1" smtClean="0">
                <a:solidFill>
                  <a:schemeClr val="bg1"/>
                </a:solidFill>
                <a:latin typeface="Cambria" panose="02040503050406030204" pitchFamily="18" charset="0"/>
                <a:ea typeface="Cambria" panose="02040503050406030204" pitchFamily="18" charset="0"/>
              </a:rPr>
              <a:t>ị trí</a:t>
            </a:r>
            <a:endParaRPr lang="en-US" sz="2400" b="1">
              <a:solidFill>
                <a:schemeClr val="bg1"/>
              </a:solidFill>
              <a:latin typeface="Cambria" panose="02040503050406030204" pitchFamily="18" charset="0"/>
              <a:ea typeface="Cambria" panose="02040503050406030204" pitchFamily="18" charset="0"/>
            </a:endParaRPr>
          </a:p>
        </p:txBody>
      </p:sp>
      <p:sp>
        <p:nvSpPr>
          <p:cNvPr id="28" name="TextBox 27"/>
          <p:cNvSpPr txBox="1"/>
          <p:nvPr/>
        </p:nvSpPr>
        <p:spPr>
          <a:xfrm>
            <a:off x="1221586" y="2868132"/>
            <a:ext cx="1235145" cy="461665"/>
          </a:xfrm>
          <a:prstGeom prst="rect">
            <a:avLst/>
          </a:prstGeom>
          <a:noFill/>
        </p:spPr>
        <p:txBody>
          <a:bodyPr wrap="square" rtlCol="0">
            <a:spAutoFit/>
          </a:bodyPr>
          <a:lstStyle/>
          <a:p>
            <a:r>
              <a:rPr lang="en-US" sz="2400" b="1">
                <a:solidFill>
                  <a:schemeClr val="bg1"/>
                </a:solidFill>
                <a:latin typeface="Cambria" panose="02040503050406030204" pitchFamily="18" charset="0"/>
                <a:ea typeface="Cambria" panose="02040503050406030204" pitchFamily="18" charset="0"/>
              </a:rPr>
              <a:t>x</a:t>
            </a:r>
            <a:r>
              <a:rPr lang="en-US" sz="2400" b="1" smtClean="0">
                <a:solidFill>
                  <a:schemeClr val="bg1"/>
                </a:solidFill>
                <a:latin typeface="Cambria" panose="02040503050406030204" pitchFamily="18" charset="0"/>
                <a:ea typeface="Cambria" panose="02040503050406030204" pitchFamily="18" charset="0"/>
              </a:rPr>
              <a:t>âu mẹ</a:t>
            </a:r>
            <a:endParaRPr lang="en-US" sz="2400" b="1">
              <a:solidFill>
                <a:schemeClr val="bg1"/>
              </a:solidFill>
              <a:latin typeface="Cambria" panose="02040503050406030204" pitchFamily="18" charset="0"/>
              <a:ea typeface="Cambria" panose="02040503050406030204" pitchFamily="18" charset="0"/>
            </a:endParaRPr>
          </a:p>
        </p:txBody>
      </p:sp>
      <p:sp>
        <p:nvSpPr>
          <p:cNvPr id="29" name="TextBox 28"/>
          <p:cNvSpPr txBox="1"/>
          <p:nvPr/>
        </p:nvSpPr>
        <p:spPr>
          <a:xfrm>
            <a:off x="6248372" y="3934637"/>
            <a:ext cx="1199634" cy="461665"/>
          </a:xfrm>
          <a:prstGeom prst="rect">
            <a:avLst/>
          </a:prstGeom>
          <a:noFill/>
        </p:spPr>
        <p:txBody>
          <a:bodyPr wrap="square" rtlCol="0">
            <a:spAutoFit/>
          </a:bodyPr>
          <a:lstStyle/>
          <a:p>
            <a:r>
              <a:rPr lang="en-US" sz="2400" b="1">
                <a:solidFill>
                  <a:schemeClr val="bg1"/>
                </a:solidFill>
                <a:latin typeface="Cambria" panose="02040503050406030204" pitchFamily="18" charset="0"/>
                <a:ea typeface="Cambria" panose="02040503050406030204" pitchFamily="18" charset="0"/>
              </a:rPr>
              <a:t>s</a:t>
            </a:r>
            <a:r>
              <a:rPr lang="en-US" sz="2400" b="1" smtClean="0">
                <a:solidFill>
                  <a:schemeClr val="bg1"/>
                </a:solidFill>
                <a:latin typeface="Cambria" panose="02040503050406030204" pitchFamily="18" charset="0"/>
                <a:ea typeface="Cambria" panose="02040503050406030204" pitchFamily="18" charset="0"/>
              </a:rPr>
              <a:t>plit ()</a:t>
            </a:r>
            <a:endParaRPr lang="en-US" sz="2400" b="1">
              <a:solidFill>
                <a:schemeClr val="bg1"/>
              </a:solidFill>
              <a:latin typeface="Cambria" panose="02040503050406030204" pitchFamily="18" charset="0"/>
              <a:ea typeface="Cambria" panose="02040503050406030204" pitchFamily="18" charset="0"/>
            </a:endParaRPr>
          </a:p>
        </p:txBody>
      </p:sp>
      <p:sp>
        <p:nvSpPr>
          <p:cNvPr id="30" name="TextBox 29"/>
          <p:cNvSpPr txBox="1"/>
          <p:nvPr/>
        </p:nvSpPr>
        <p:spPr>
          <a:xfrm>
            <a:off x="607886" y="4709198"/>
            <a:ext cx="914400" cy="461665"/>
          </a:xfrm>
          <a:prstGeom prst="rect">
            <a:avLst/>
          </a:prstGeom>
          <a:noFill/>
        </p:spPr>
        <p:txBody>
          <a:bodyPr wrap="square" rtlCol="0">
            <a:spAutoFit/>
          </a:bodyPr>
          <a:lstStyle/>
          <a:p>
            <a:r>
              <a:rPr lang="en-US" sz="2400" b="1">
                <a:solidFill>
                  <a:schemeClr val="bg1"/>
                </a:solidFill>
                <a:latin typeface="Cambria" panose="02040503050406030204" pitchFamily="18" charset="0"/>
                <a:ea typeface="Cambria" panose="02040503050406030204" pitchFamily="18" charset="0"/>
              </a:rPr>
              <a:t>n</a:t>
            </a:r>
            <a:r>
              <a:rPr lang="en-US" sz="2400" b="1" smtClean="0">
                <a:solidFill>
                  <a:schemeClr val="bg1"/>
                </a:solidFill>
                <a:latin typeface="Cambria" panose="02040503050406030204" pitchFamily="18" charset="0"/>
                <a:ea typeface="Cambria" panose="02040503050406030204" pitchFamily="18" charset="0"/>
              </a:rPr>
              <a:t>ối</a:t>
            </a:r>
            <a:endParaRPr lang="en-US" sz="2400" b="1">
              <a:solidFill>
                <a:schemeClr val="bg1"/>
              </a:solidFill>
              <a:latin typeface="Cambria" panose="02040503050406030204" pitchFamily="18" charset="0"/>
              <a:ea typeface="Cambria" panose="02040503050406030204" pitchFamily="18" charset="0"/>
            </a:endParaRPr>
          </a:p>
        </p:txBody>
      </p:sp>
      <p:sp>
        <p:nvSpPr>
          <p:cNvPr id="31" name="TextBox 30"/>
          <p:cNvSpPr txBox="1"/>
          <p:nvPr/>
        </p:nvSpPr>
        <p:spPr>
          <a:xfrm>
            <a:off x="6172200" y="4713552"/>
            <a:ext cx="1371600" cy="461665"/>
          </a:xfrm>
          <a:prstGeom prst="rect">
            <a:avLst/>
          </a:prstGeom>
          <a:noFill/>
        </p:spPr>
        <p:txBody>
          <a:bodyPr wrap="square" rtlCol="0">
            <a:spAutoFit/>
          </a:bodyPr>
          <a:lstStyle/>
          <a:p>
            <a:r>
              <a:rPr lang="en-US" sz="2400" b="1">
                <a:solidFill>
                  <a:schemeClr val="bg1"/>
                </a:solidFill>
                <a:latin typeface="Cambria" panose="02040503050406030204" pitchFamily="18" charset="0"/>
                <a:ea typeface="Cambria" panose="02040503050406030204" pitchFamily="18" charset="0"/>
              </a:rPr>
              <a:t>m</a:t>
            </a:r>
            <a:r>
              <a:rPr lang="en-US" sz="2400" b="1" smtClean="0">
                <a:solidFill>
                  <a:schemeClr val="bg1"/>
                </a:solidFill>
                <a:latin typeface="Cambria" panose="02040503050406030204" pitchFamily="18" charset="0"/>
                <a:ea typeface="Cambria" panose="02040503050406030204" pitchFamily="18" charset="0"/>
              </a:rPr>
              <a:t>ột xâu</a:t>
            </a:r>
            <a:endParaRPr lang="en-US" sz="2400" b="1">
              <a:solidFill>
                <a:schemeClr val="bg1"/>
              </a:solidFill>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1038200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288"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strVal val="4/3*#ppt_w"/>
                                          </p:val>
                                        </p:tav>
                                        <p:tav tm="100000">
                                          <p:val>
                                            <p:strVal val="#ppt_w"/>
                                          </p:val>
                                        </p:tav>
                                      </p:tavLst>
                                    </p:anim>
                                    <p:anim calcmode="lin" valueType="num">
                                      <p:cBhvr>
                                        <p:cTn id="13" dur="500" fill="hold"/>
                                        <p:tgtEl>
                                          <p:spTgt spid="14"/>
                                        </p:tgtEl>
                                        <p:attrNameLst>
                                          <p:attrName>ppt_h</p:attrName>
                                        </p:attrNameLst>
                                      </p:cBhvr>
                                      <p:tavLst>
                                        <p:tav tm="0">
                                          <p:val>
                                            <p:strVal val="4/3*#ppt_h"/>
                                          </p:val>
                                        </p:tav>
                                        <p:tav tm="100000">
                                          <p:val>
                                            <p:strVal val="#ppt_h"/>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xit" presetSubtype="1" fill="hold" grpId="1" nodeType="clickEffect">
                                  <p:stCondLst>
                                    <p:cond delay="0"/>
                                  </p:stCondLst>
                                  <p:childTnLst>
                                    <p:animEffect transition="out" filter="wheel(1)">
                                      <p:cBhvr>
                                        <p:cTn id="34" dur="2000"/>
                                        <p:tgtEl>
                                          <p:spTgt spid="13"/>
                                        </p:tgtEl>
                                      </p:cBhvr>
                                    </p:animEffect>
                                    <p:set>
                                      <p:cBhvr>
                                        <p:cTn id="35" dur="1" fill="hold">
                                          <p:stCondLst>
                                            <p:cond delay="1999"/>
                                          </p:stCondLst>
                                        </p:cTn>
                                        <p:tgtEl>
                                          <p:spTgt spid="13"/>
                                        </p:tgtEl>
                                        <p:attrNameLst>
                                          <p:attrName>style.visibility</p:attrName>
                                        </p:attrNameLst>
                                      </p:cBhvr>
                                      <p:to>
                                        <p:strVal val="hidden"/>
                                      </p:to>
                                    </p:set>
                                  </p:childTnLst>
                                </p:cTn>
                              </p:par>
                              <p:par>
                                <p:cTn id="36" presetID="21" presetClass="exit" presetSubtype="1" fill="hold" grpId="1" nodeType="withEffect">
                                  <p:stCondLst>
                                    <p:cond delay="0"/>
                                  </p:stCondLst>
                                  <p:childTnLst>
                                    <p:animEffect transition="out" filter="wheel(1)">
                                      <p:cBhvr>
                                        <p:cTn id="37" dur="2000"/>
                                        <p:tgtEl>
                                          <p:spTgt spid="14"/>
                                        </p:tgtEl>
                                      </p:cBhvr>
                                    </p:animEffect>
                                    <p:set>
                                      <p:cBhvr>
                                        <p:cTn id="38" dur="1" fill="hold">
                                          <p:stCondLst>
                                            <p:cond delay="1999"/>
                                          </p:stCondLst>
                                        </p:cTn>
                                        <p:tgtEl>
                                          <p:spTgt spid="14"/>
                                        </p:tgtEl>
                                        <p:attrNameLst>
                                          <p:attrName>style.visibility</p:attrName>
                                        </p:attrNameLst>
                                      </p:cBhvr>
                                      <p:to>
                                        <p:strVal val="hidden"/>
                                      </p:to>
                                    </p:set>
                                  </p:childTnLst>
                                </p:cTn>
                              </p:par>
                              <p:par>
                                <p:cTn id="39" presetID="21" presetClass="exit" presetSubtype="1" fill="hold" nodeType="withEffect">
                                  <p:stCondLst>
                                    <p:cond delay="0"/>
                                  </p:stCondLst>
                                  <p:childTnLst>
                                    <p:animEffect transition="out" filter="wheel(1)">
                                      <p:cBhvr>
                                        <p:cTn id="40" dur="2000"/>
                                        <p:tgtEl>
                                          <p:spTgt spid="11"/>
                                        </p:tgtEl>
                                      </p:cBhvr>
                                    </p:animEffect>
                                    <p:set>
                                      <p:cBhvr>
                                        <p:cTn id="41" dur="1" fill="hold">
                                          <p:stCondLst>
                                            <p:cond delay="1999"/>
                                          </p:stCondLst>
                                        </p:cTn>
                                        <p:tgtEl>
                                          <p:spTgt spid="11"/>
                                        </p:tgtEl>
                                        <p:attrNameLst>
                                          <p:attrName>style.visibility</p:attrName>
                                        </p:attrNameLst>
                                      </p:cBhvr>
                                      <p:to>
                                        <p:strVal val="hidden"/>
                                      </p:to>
                                    </p:set>
                                  </p:childTnLst>
                                </p:cTn>
                              </p:par>
                              <p:par>
                                <p:cTn id="42" presetID="21" presetClass="exit" presetSubtype="1" fill="hold" grpId="1" nodeType="withEffect">
                                  <p:stCondLst>
                                    <p:cond delay="0"/>
                                  </p:stCondLst>
                                  <p:childTnLst>
                                    <p:animEffect transition="out" filter="wheel(1)">
                                      <p:cBhvr>
                                        <p:cTn id="43" dur="2000"/>
                                        <p:tgtEl>
                                          <p:spTgt spid="12"/>
                                        </p:tgtEl>
                                      </p:cBhvr>
                                    </p:animEffect>
                                    <p:set>
                                      <p:cBhvr>
                                        <p:cTn id="44" dur="1" fill="hold">
                                          <p:stCondLst>
                                            <p:cond delay="1999"/>
                                          </p:stCondLst>
                                        </p:cTn>
                                        <p:tgtEl>
                                          <p:spTgt spid="12"/>
                                        </p:tgtEl>
                                        <p:attrNameLst>
                                          <p:attrName>style.visibility</p:attrName>
                                        </p:attrNameLst>
                                      </p:cBhvr>
                                      <p:to>
                                        <p:strVal val="hidden"/>
                                      </p:to>
                                    </p:set>
                                  </p:childTnLst>
                                </p:cTn>
                              </p:par>
                              <p:par>
                                <p:cTn id="45" presetID="21" presetClass="exit" presetSubtype="1" fill="hold" grpId="1" nodeType="withEffect">
                                  <p:stCondLst>
                                    <p:cond delay="0"/>
                                  </p:stCondLst>
                                  <p:childTnLst>
                                    <p:animEffect transition="out" filter="wheel(1)">
                                      <p:cBhvr>
                                        <p:cTn id="46" dur="2000"/>
                                        <p:tgtEl>
                                          <p:spTgt spid="15"/>
                                        </p:tgtEl>
                                      </p:cBhvr>
                                    </p:animEffect>
                                    <p:set>
                                      <p:cBhvr>
                                        <p:cTn id="47" dur="1" fill="hold">
                                          <p:stCondLst>
                                            <p:cond delay="1999"/>
                                          </p:stCondLst>
                                        </p:cTn>
                                        <p:tgtEl>
                                          <p:spTgt spid="15"/>
                                        </p:tgtEl>
                                        <p:attrNameLst>
                                          <p:attrName>style.visibility</p:attrName>
                                        </p:attrNameLst>
                                      </p:cBhvr>
                                      <p:to>
                                        <p:strVal val="hidden"/>
                                      </p:to>
                                    </p:set>
                                  </p:childTnLst>
                                </p:cTn>
                              </p:par>
                              <p:par>
                                <p:cTn id="48" presetID="21" presetClass="exit" presetSubtype="1" fill="hold" grpId="1" nodeType="withEffect">
                                  <p:stCondLst>
                                    <p:cond delay="0"/>
                                  </p:stCondLst>
                                  <p:childTnLst>
                                    <p:animEffect transition="out" filter="wheel(1)">
                                      <p:cBhvr>
                                        <p:cTn id="49" dur="2000"/>
                                        <p:tgtEl>
                                          <p:spTgt spid="16"/>
                                        </p:tgtEl>
                                      </p:cBhvr>
                                    </p:animEffect>
                                    <p:set>
                                      <p:cBhvr>
                                        <p:cTn id="50" dur="1" fill="hold">
                                          <p:stCondLst>
                                            <p:cond delay="1999"/>
                                          </p:stCondLst>
                                        </p:cTn>
                                        <p:tgtEl>
                                          <p:spTgt spid="1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circle(in)">
                                      <p:cBhvr>
                                        <p:cTn id="55" dur="20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mph" presetSubtype="0" fill="hold" grpId="0" nodeType="clickEffect">
                                  <p:stCondLst>
                                    <p:cond delay="0"/>
                                  </p:stCondLst>
                                  <p:iterate type="lt">
                                    <p:tmPct val="4000"/>
                                  </p:iterate>
                                  <p:childTnLst>
                                    <p:set>
                                      <p:cBhvr override="childStyle">
                                        <p:cTn id="59" dur="500" fill="hold"/>
                                        <p:tgtEl>
                                          <p:spTgt spid="23"/>
                                        </p:tgtEl>
                                        <p:attrNameLst>
                                          <p:attrName>style.color</p:attrName>
                                        </p:attrNameLst>
                                      </p:cBhvr>
                                      <p:to>
                                        <p:clrVal>
                                          <a:schemeClr val="accent2"/>
                                        </p:clrVal>
                                      </p:to>
                                    </p:set>
                                    <p:set>
                                      <p:cBhvr>
                                        <p:cTn id="60" dur="500" fill="hold"/>
                                        <p:tgtEl>
                                          <p:spTgt spid="23"/>
                                        </p:tgtEl>
                                        <p:attrNameLst>
                                          <p:attrName>fillcolor</p:attrName>
                                        </p:attrNameLst>
                                      </p:cBhvr>
                                      <p:to>
                                        <p:clrVal>
                                          <a:schemeClr val="accent2"/>
                                        </p:clrVal>
                                      </p:to>
                                    </p:set>
                                    <p:set>
                                      <p:cBhvr>
                                        <p:cTn id="61" dur="500" fill="hold"/>
                                        <p:tgtEl>
                                          <p:spTgt spid="23"/>
                                        </p:tgtEl>
                                        <p:attrNameLst>
                                          <p:attrName>fill.type</p:attrName>
                                        </p:attrNameLst>
                                      </p:cBhvr>
                                      <p:to>
                                        <p:strVal val="solid"/>
                                      </p:to>
                                    </p:set>
                                  </p:childTnLst>
                                </p:cTn>
                              </p:par>
                              <p:par>
                                <p:cTn id="62" presetID="16" presetClass="emph" presetSubtype="0" fill="hold" grpId="0" nodeType="withEffect">
                                  <p:stCondLst>
                                    <p:cond delay="0"/>
                                  </p:stCondLst>
                                  <p:iterate type="lt">
                                    <p:tmPct val="4000"/>
                                  </p:iterate>
                                  <p:childTnLst>
                                    <p:set>
                                      <p:cBhvr override="childStyle">
                                        <p:cTn id="63" dur="500" fill="hold"/>
                                        <p:tgtEl>
                                          <p:spTgt spid="27"/>
                                        </p:tgtEl>
                                        <p:attrNameLst>
                                          <p:attrName>style.color</p:attrName>
                                        </p:attrNameLst>
                                      </p:cBhvr>
                                      <p:to>
                                        <p:clrVal>
                                          <a:schemeClr val="accent2"/>
                                        </p:clrVal>
                                      </p:to>
                                    </p:set>
                                    <p:set>
                                      <p:cBhvr>
                                        <p:cTn id="64" dur="500" fill="hold"/>
                                        <p:tgtEl>
                                          <p:spTgt spid="27"/>
                                        </p:tgtEl>
                                        <p:attrNameLst>
                                          <p:attrName>fillcolor</p:attrName>
                                        </p:attrNameLst>
                                      </p:cBhvr>
                                      <p:to>
                                        <p:clrVal>
                                          <a:schemeClr val="accent2"/>
                                        </p:clrVal>
                                      </p:to>
                                    </p:set>
                                    <p:set>
                                      <p:cBhvr>
                                        <p:cTn id="65" dur="500" fill="hold"/>
                                        <p:tgtEl>
                                          <p:spTgt spid="27"/>
                                        </p:tgtEl>
                                        <p:attrNameLst>
                                          <p:attrName>fill.type</p:attrName>
                                        </p:attrNameLst>
                                      </p:cBhvr>
                                      <p:to>
                                        <p:strVal val="solid"/>
                                      </p:to>
                                    </p:set>
                                  </p:childTnLst>
                                </p:cTn>
                              </p:par>
                              <p:par>
                                <p:cTn id="66" presetID="16" presetClass="emph" presetSubtype="0" fill="hold" grpId="0" nodeType="withEffect">
                                  <p:stCondLst>
                                    <p:cond delay="0"/>
                                  </p:stCondLst>
                                  <p:iterate type="lt">
                                    <p:tmPct val="4000"/>
                                  </p:iterate>
                                  <p:childTnLst>
                                    <p:set>
                                      <p:cBhvr override="childStyle">
                                        <p:cTn id="67" dur="500" fill="hold"/>
                                        <p:tgtEl>
                                          <p:spTgt spid="28"/>
                                        </p:tgtEl>
                                        <p:attrNameLst>
                                          <p:attrName>style.color</p:attrName>
                                        </p:attrNameLst>
                                      </p:cBhvr>
                                      <p:to>
                                        <p:clrVal>
                                          <a:schemeClr val="accent2"/>
                                        </p:clrVal>
                                      </p:to>
                                    </p:set>
                                    <p:set>
                                      <p:cBhvr>
                                        <p:cTn id="68" dur="500" fill="hold"/>
                                        <p:tgtEl>
                                          <p:spTgt spid="28"/>
                                        </p:tgtEl>
                                        <p:attrNameLst>
                                          <p:attrName>fillcolor</p:attrName>
                                        </p:attrNameLst>
                                      </p:cBhvr>
                                      <p:to>
                                        <p:clrVal>
                                          <a:schemeClr val="accent2"/>
                                        </p:clrVal>
                                      </p:to>
                                    </p:set>
                                    <p:set>
                                      <p:cBhvr>
                                        <p:cTn id="69" dur="500" fill="hold"/>
                                        <p:tgtEl>
                                          <p:spTgt spid="28"/>
                                        </p:tgtEl>
                                        <p:attrNameLst>
                                          <p:attrName>fill.type</p:attrName>
                                        </p:attrNameLst>
                                      </p:cBhvr>
                                      <p:to>
                                        <p:strVal val="solid"/>
                                      </p:to>
                                    </p:set>
                                  </p:childTnLst>
                                </p:cTn>
                              </p:par>
                              <p:par>
                                <p:cTn id="70" presetID="16" presetClass="emph" presetSubtype="0" fill="hold" grpId="0" nodeType="withEffect">
                                  <p:stCondLst>
                                    <p:cond delay="0"/>
                                  </p:stCondLst>
                                  <p:iterate type="lt">
                                    <p:tmPct val="4000"/>
                                  </p:iterate>
                                  <p:childTnLst>
                                    <p:set>
                                      <p:cBhvr override="childStyle">
                                        <p:cTn id="71" dur="500" fill="hold"/>
                                        <p:tgtEl>
                                          <p:spTgt spid="26"/>
                                        </p:tgtEl>
                                        <p:attrNameLst>
                                          <p:attrName>style.color</p:attrName>
                                        </p:attrNameLst>
                                      </p:cBhvr>
                                      <p:to>
                                        <p:clrVal>
                                          <a:schemeClr val="accent2"/>
                                        </p:clrVal>
                                      </p:to>
                                    </p:set>
                                    <p:set>
                                      <p:cBhvr>
                                        <p:cTn id="72" dur="500" fill="hold"/>
                                        <p:tgtEl>
                                          <p:spTgt spid="26"/>
                                        </p:tgtEl>
                                        <p:attrNameLst>
                                          <p:attrName>fillcolor</p:attrName>
                                        </p:attrNameLst>
                                      </p:cBhvr>
                                      <p:to>
                                        <p:clrVal>
                                          <a:schemeClr val="accent2"/>
                                        </p:clrVal>
                                      </p:to>
                                    </p:set>
                                    <p:set>
                                      <p:cBhvr>
                                        <p:cTn id="73" dur="500" fill="hold"/>
                                        <p:tgtEl>
                                          <p:spTgt spid="26"/>
                                        </p:tgtEl>
                                        <p:attrNameLst>
                                          <p:attrName>fill.type</p:attrName>
                                        </p:attrNameLst>
                                      </p:cBhvr>
                                      <p:to>
                                        <p:strVal val="solid"/>
                                      </p:to>
                                    </p:set>
                                  </p:childTnLst>
                                </p:cTn>
                              </p:par>
                            </p:childTnLst>
                          </p:cTn>
                        </p:par>
                      </p:childTnLst>
                    </p:cTn>
                  </p:par>
                  <p:par>
                    <p:cTn id="74" fill="hold">
                      <p:stCondLst>
                        <p:cond delay="indefinite"/>
                      </p:stCondLst>
                      <p:childTnLst>
                        <p:par>
                          <p:cTn id="75" fill="hold">
                            <p:stCondLst>
                              <p:cond delay="0"/>
                            </p:stCondLst>
                            <p:childTnLst>
                              <p:par>
                                <p:cTn id="76" presetID="13" presetClass="entr" presetSubtype="16" fill="hold" grpId="0" nodeType="click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plus(in)">
                                      <p:cBhvr>
                                        <p:cTn id="78" dur="2000"/>
                                        <p:tgtEl>
                                          <p:spTgt spid="20"/>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mph" presetSubtype="0" fill="hold" grpId="0" nodeType="clickEffect">
                                  <p:stCondLst>
                                    <p:cond delay="0"/>
                                  </p:stCondLst>
                                  <p:iterate type="lt">
                                    <p:tmPct val="4000"/>
                                  </p:iterate>
                                  <p:childTnLst>
                                    <p:set>
                                      <p:cBhvr override="childStyle">
                                        <p:cTn id="82" dur="500" fill="hold"/>
                                        <p:tgtEl>
                                          <p:spTgt spid="29"/>
                                        </p:tgtEl>
                                        <p:attrNameLst>
                                          <p:attrName>style.color</p:attrName>
                                        </p:attrNameLst>
                                      </p:cBhvr>
                                      <p:to>
                                        <p:clrVal>
                                          <a:schemeClr val="accent2"/>
                                        </p:clrVal>
                                      </p:to>
                                    </p:set>
                                    <p:set>
                                      <p:cBhvr>
                                        <p:cTn id="83" dur="500" fill="hold"/>
                                        <p:tgtEl>
                                          <p:spTgt spid="29"/>
                                        </p:tgtEl>
                                        <p:attrNameLst>
                                          <p:attrName>fillcolor</p:attrName>
                                        </p:attrNameLst>
                                      </p:cBhvr>
                                      <p:to>
                                        <p:clrVal>
                                          <a:schemeClr val="accent2"/>
                                        </p:clrVal>
                                      </p:to>
                                    </p:set>
                                    <p:set>
                                      <p:cBhvr>
                                        <p:cTn id="84" dur="500" fill="hold"/>
                                        <p:tgtEl>
                                          <p:spTgt spid="29"/>
                                        </p:tgtEl>
                                        <p:attrNameLst>
                                          <p:attrName>fill.type</p:attrName>
                                        </p:attrNameLst>
                                      </p:cBhvr>
                                      <p:to>
                                        <p:strVal val="solid"/>
                                      </p:to>
                                    </p:set>
                                  </p:childTnLst>
                                </p:cTn>
                              </p:par>
                              <p:par>
                                <p:cTn id="85" presetID="16" presetClass="emph" presetSubtype="0" fill="hold" grpId="0" nodeType="withEffect">
                                  <p:stCondLst>
                                    <p:cond delay="0"/>
                                  </p:stCondLst>
                                  <p:iterate type="lt">
                                    <p:tmPct val="4000"/>
                                  </p:iterate>
                                  <p:childTnLst>
                                    <p:set>
                                      <p:cBhvr override="childStyle">
                                        <p:cTn id="86" dur="500" fill="hold"/>
                                        <p:tgtEl>
                                          <p:spTgt spid="30"/>
                                        </p:tgtEl>
                                        <p:attrNameLst>
                                          <p:attrName>style.color</p:attrName>
                                        </p:attrNameLst>
                                      </p:cBhvr>
                                      <p:to>
                                        <p:clrVal>
                                          <a:schemeClr val="accent2"/>
                                        </p:clrVal>
                                      </p:to>
                                    </p:set>
                                    <p:set>
                                      <p:cBhvr>
                                        <p:cTn id="87" dur="500" fill="hold"/>
                                        <p:tgtEl>
                                          <p:spTgt spid="30"/>
                                        </p:tgtEl>
                                        <p:attrNameLst>
                                          <p:attrName>fillcolor</p:attrName>
                                        </p:attrNameLst>
                                      </p:cBhvr>
                                      <p:to>
                                        <p:clrVal>
                                          <a:schemeClr val="accent2"/>
                                        </p:clrVal>
                                      </p:to>
                                    </p:set>
                                    <p:set>
                                      <p:cBhvr>
                                        <p:cTn id="88" dur="500" fill="hold"/>
                                        <p:tgtEl>
                                          <p:spTgt spid="30"/>
                                        </p:tgtEl>
                                        <p:attrNameLst>
                                          <p:attrName>fill.type</p:attrName>
                                        </p:attrNameLst>
                                      </p:cBhvr>
                                      <p:to>
                                        <p:strVal val="solid"/>
                                      </p:to>
                                    </p:set>
                                  </p:childTnLst>
                                </p:cTn>
                              </p:par>
                              <p:par>
                                <p:cTn id="89" presetID="16" presetClass="emph" presetSubtype="0" fill="hold" grpId="0" nodeType="withEffect">
                                  <p:stCondLst>
                                    <p:cond delay="0"/>
                                  </p:stCondLst>
                                  <p:iterate type="lt">
                                    <p:tmPct val="4000"/>
                                  </p:iterate>
                                  <p:childTnLst>
                                    <p:set>
                                      <p:cBhvr override="childStyle">
                                        <p:cTn id="90" dur="500" fill="hold"/>
                                        <p:tgtEl>
                                          <p:spTgt spid="31"/>
                                        </p:tgtEl>
                                        <p:attrNameLst>
                                          <p:attrName>style.color</p:attrName>
                                        </p:attrNameLst>
                                      </p:cBhvr>
                                      <p:to>
                                        <p:clrVal>
                                          <a:schemeClr val="accent2"/>
                                        </p:clrVal>
                                      </p:to>
                                    </p:set>
                                    <p:set>
                                      <p:cBhvr>
                                        <p:cTn id="91" dur="500" fill="hold"/>
                                        <p:tgtEl>
                                          <p:spTgt spid="31"/>
                                        </p:tgtEl>
                                        <p:attrNameLst>
                                          <p:attrName>fillcolor</p:attrName>
                                        </p:attrNameLst>
                                      </p:cBhvr>
                                      <p:to>
                                        <p:clrVal>
                                          <a:schemeClr val="accent2"/>
                                        </p:clrVal>
                                      </p:to>
                                    </p:set>
                                    <p:set>
                                      <p:cBhvr>
                                        <p:cTn id="92" dur="500" fill="hold"/>
                                        <p:tgtEl>
                                          <p:spTgt spid="31"/>
                                        </p:tgtEl>
                                        <p:attrNameLst>
                                          <p:attrName>fill.type</p:attrName>
                                        </p:attrNameLst>
                                      </p:cBhvr>
                                      <p:to>
                                        <p:strVal val="solid"/>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grpId="1" nodeType="clickEffect">
                                  <p:stCondLst>
                                    <p:cond delay="0"/>
                                  </p:stCondLst>
                                  <p:childTnLst>
                                    <p:animEffect transition="out" filter="fade">
                                      <p:cBhvr>
                                        <p:cTn id="96" dur="500"/>
                                        <p:tgtEl>
                                          <p:spTgt spid="17"/>
                                        </p:tgtEl>
                                      </p:cBhvr>
                                    </p:animEffect>
                                    <p:set>
                                      <p:cBhvr>
                                        <p:cTn id="97" dur="1" fill="hold">
                                          <p:stCondLst>
                                            <p:cond delay="499"/>
                                          </p:stCondLst>
                                        </p:cTn>
                                        <p:tgtEl>
                                          <p:spTgt spid="17"/>
                                        </p:tgtEl>
                                        <p:attrNameLst>
                                          <p:attrName>style.visibility</p:attrName>
                                        </p:attrNameLst>
                                      </p:cBhvr>
                                      <p:to>
                                        <p:strVal val="hidden"/>
                                      </p:to>
                                    </p:set>
                                  </p:childTnLst>
                                </p:cTn>
                              </p:par>
                              <p:par>
                                <p:cTn id="98" presetID="10" presetClass="exit" presetSubtype="0" fill="hold" grpId="1" nodeType="withEffect">
                                  <p:stCondLst>
                                    <p:cond delay="0"/>
                                  </p:stCondLst>
                                  <p:iterate type="lt">
                                    <p:tmPct val="0"/>
                                  </p:iterate>
                                  <p:childTnLst>
                                    <p:animEffect transition="out" filter="fade">
                                      <p:cBhvr>
                                        <p:cTn id="99" dur="500"/>
                                        <p:tgtEl>
                                          <p:spTgt spid="23"/>
                                        </p:tgtEl>
                                      </p:cBhvr>
                                    </p:animEffect>
                                    <p:set>
                                      <p:cBhvr>
                                        <p:cTn id="100" dur="1" fill="hold">
                                          <p:stCondLst>
                                            <p:cond delay="499"/>
                                          </p:stCondLst>
                                        </p:cTn>
                                        <p:tgtEl>
                                          <p:spTgt spid="23"/>
                                        </p:tgtEl>
                                        <p:attrNameLst>
                                          <p:attrName>style.visibility</p:attrName>
                                        </p:attrNameLst>
                                      </p:cBhvr>
                                      <p:to>
                                        <p:strVal val="hidden"/>
                                      </p:to>
                                    </p:set>
                                  </p:childTnLst>
                                </p:cTn>
                              </p:par>
                            </p:childTnLst>
                          </p:cTn>
                        </p:par>
                        <p:par>
                          <p:cTn id="101" fill="hold">
                            <p:stCondLst>
                              <p:cond delay="500"/>
                            </p:stCondLst>
                            <p:childTnLst>
                              <p:par>
                                <p:cTn id="102" presetID="10" presetClass="exit" presetSubtype="0" fill="hold" grpId="1" nodeType="afterEffect">
                                  <p:stCondLst>
                                    <p:cond delay="0"/>
                                  </p:stCondLst>
                                  <p:iterate type="lt">
                                    <p:tmPct val="0"/>
                                  </p:iterate>
                                  <p:childTnLst>
                                    <p:animEffect transition="out" filter="fade">
                                      <p:cBhvr>
                                        <p:cTn id="103" dur="500"/>
                                        <p:tgtEl>
                                          <p:spTgt spid="27"/>
                                        </p:tgtEl>
                                      </p:cBhvr>
                                    </p:animEffect>
                                    <p:set>
                                      <p:cBhvr>
                                        <p:cTn id="104" dur="1" fill="hold">
                                          <p:stCondLst>
                                            <p:cond delay="499"/>
                                          </p:stCondLst>
                                        </p:cTn>
                                        <p:tgtEl>
                                          <p:spTgt spid="27"/>
                                        </p:tgtEl>
                                        <p:attrNameLst>
                                          <p:attrName>style.visibility</p:attrName>
                                        </p:attrNameLst>
                                      </p:cBhvr>
                                      <p:to>
                                        <p:strVal val="hidden"/>
                                      </p:to>
                                    </p:set>
                                  </p:childTnLst>
                                </p:cTn>
                              </p:par>
                            </p:childTnLst>
                          </p:cTn>
                        </p:par>
                        <p:par>
                          <p:cTn id="105" fill="hold">
                            <p:stCondLst>
                              <p:cond delay="1000"/>
                            </p:stCondLst>
                            <p:childTnLst>
                              <p:par>
                                <p:cTn id="106" presetID="10" presetClass="exit" presetSubtype="0" fill="hold" grpId="1" nodeType="afterEffect">
                                  <p:stCondLst>
                                    <p:cond delay="0"/>
                                  </p:stCondLst>
                                  <p:iterate type="lt">
                                    <p:tmPct val="0"/>
                                  </p:iterate>
                                  <p:childTnLst>
                                    <p:animEffect transition="out" filter="fade">
                                      <p:cBhvr>
                                        <p:cTn id="107" dur="500"/>
                                        <p:tgtEl>
                                          <p:spTgt spid="28"/>
                                        </p:tgtEl>
                                      </p:cBhvr>
                                    </p:animEffect>
                                    <p:set>
                                      <p:cBhvr>
                                        <p:cTn id="108" dur="1" fill="hold">
                                          <p:stCondLst>
                                            <p:cond delay="499"/>
                                          </p:stCondLst>
                                        </p:cTn>
                                        <p:tgtEl>
                                          <p:spTgt spid="28"/>
                                        </p:tgtEl>
                                        <p:attrNameLst>
                                          <p:attrName>style.visibility</p:attrName>
                                        </p:attrNameLst>
                                      </p:cBhvr>
                                      <p:to>
                                        <p:strVal val="hidden"/>
                                      </p:to>
                                    </p:set>
                                  </p:childTnLst>
                                </p:cTn>
                              </p:par>
                            </p:childTnLst>
                          </p:cTn>
                        </p:par>
                        <p:par>
                          <p:cTn id="109" fill="hold">
                            <p:stCondLst>
                              <p:cond delay="1500"/>
                            </p:stCondLst>
                            <p:childTnLst>
                              <p:par>
                                <p:cTn id="110" presetID="10" presetClass="exit" presetSubtype="0" fill="hold" grpId="1" nodeType="afterEffect">
                                  <p:stCondLst>
                                    <p:cond delay="0"/>
                                  </p:stCondLst>
                                  <p:iterate type="lt">
                                    <p:tmPct val="0"/>
                                  </p:iterate>
                                  <p:childTnLst>
                                    <p:animEffect transition="out" filter="fade">
                                      <p:cBhvr>
                                        <p:cTn id="111" dur="500"/>
                                        <p:tgtEl>
                                          <p:spTgt spid="26"/>
                                        </p:tgtEl>
                                      </p:cBhvr>
                                    </p:animEffect>
                                    <p:set>
                                      <p:cBhvr>
                                        <p:cTn id="112" dur="1" fill="hold">
                                          <p:stCondLst>
                                            <p:cond delay="499"/>
                                          </p:stCondLst>
                                        </p:cTn>
                                        <p:tgtEl>
                                          <p:spTgt spid="26"/>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20"/>
                                        </p:tgtEl>
                                      </p:cBhvr>
                                    </p:animEffect>
                                    <p:set>
                                      <p:cBhvr>
                                        <p:cTn id="115" dur="1" fill="hold">
                                          <p:stCondLst>
                                            <p:cond delay="499"/>
                                          </p:stCondLst>
                                        </p:cTn>
                                        <p:tgtEl>
                                          <p:spTgt spid="20"/>
                                        </p:tgtEl>
                                        <p:attrNameLst>
                                          <p:attrName>style.visibility</p:attrName>
                                        </p:attrNameLst>
                                      </p:cBhvr>
                                      <p:to>
                                        <p:strVal val="hidden"/>
                                      </p:to>
                                    </p:set>
                                  </p:childTnLst>
                                </p:cTn>
                              </p:par>
                              <p:par>
                                <p:cTn id="116" presetID="10" presetClass="exit" presetSubtype="0" fill="hold" grpId="1" nodeType="withEffect">
                                  <p:stCondLst>
                                    <p:cond delay="0"/>
                                  </p:stCondLst>
                                  <p:iterate type="lt">
                                    <p:tmPct val="0"/>
                                  </p:iterate>
                                  <p:childTnLst>
                                    <p:animEffect transition="out" filter="fade">
                                      <p:cBhvr>
                                        <p:cTn id="117" dur="500"/>
                                        <p:tgtEl>
                                          <p:spTgt spid="29"/>
                                        </p:tgtEl>
                                      </p:cBhvr>
                                    </p:animEffect>
                                    <p:set>
                                      <p:cBhvr>
                                        <p:cTn id="118" dur="1" fill="hold">
                                          <p:stCondLst>
                                            <p:cond delay="499"/>
                                          </p:stCondLst>
                                        </p:cTn>
                                        <p:tgtEl>
                                          <p:spTgt spid="29"/>
                                        </p:tgtEl>
                                        <p:attrNameLst>
                                          <p:attrName>style.visibility</p:attrName>
                                        </p:attrNameLst>
                                      </p:cBhvr>
                                      <p:to>
                                        <p:strVal val="hidden"/>
                                      </p:to>
                                    </p:set>
                                  </p:childTnLst>
                                </p:cTn>
                              </p:par>
                            </p:childTnLst>
                          </p:cTn>
                        </p:par>
                        <p:par>
                          <p:cTn id="119" fill="hold">
                            <p:stCondLst>
                              <p:cond delay="2000"/>
                            </p:stCondLst>
                            <p:childTnLst>
                              <p:par>
                                <p:cTn id="120" presetID="10" presetClass="exit" presetSubtype="0" fill="hold" grpId="1" nodeType="afterEffect">
                                  <p:stCondLst>
                                    <p:cond delay="0"/>
                                  </p:stCondLst>
                                  <p:iterate type="lt">
                                    <p:tmPct val="0"/>
                                  </p:iterate>
                                  <p:childTnLst>
                                    <p:animEffect transition="out" filter="fade">
                                      <p:cBhvr>
                                        <p:cTn id="121" dur="500"/>
                                        <p:tgtEl>
                                          <p:spTgt spid="30"/>
                                        </p:tgtEl>
                                      </p:cBhvr>
                                    </p:animEffect>
                                    <p:set>
                                      <p:cBhvr>
                                        <p:cTn id="122" dur="1" fill="hold">
                                          <p:stCondLst>
                                            <p:cond delay="499"/>
                                          </p:stCondLst>
                                        </p:cTn>
                                        <p:tgtEl>
                                          <p:spTgt spid="30"/>
                                        </p:tgtEl>
                                        <p:attrNameLst>
                                          <p:attrName>style.visibility</p:attrName>
                                        </p:attrNameLst>
                                      </p:cBhvr>
                                      <p:to>
                                        <p:strVal val="hidden"/>
                                      </p:to>
                                    </p:set>
                                  </p:childTnLst>
                                </p:cTn>
                              </p:par>
                            </p:childTnLst>
                          </p:cTn>
                        </p:par>
                        <p:par>
                          <p:cTn id="123" fill="hold">
                            <p:stCondLst>
                              <p:cond delay="2500"/>
                            </p:stCondLst>
                            <p:childTnLst>
                              <p:par>
                                <p:cTn id="124" presetID="10" presetClass="exit" presetSubtype="0" fill="hold" grpId="1" nodeType="afterEffect">
                                  <p:stCondLst>
                                    <p:cond delay="0"/>
                                  </p:stCondLst>
                                  <p:iterate type="lt">
                                    <p:tmPct val="0"/>
                                  </p:iterate>
                                  <p:childTnLst>
                                    <p:animEffect transition="out" filter="fade">
                                      <p:cBhvr>
                                        <p:cTn id="125" dur="500"/>
                                        <p:tgtEl>
                                          <p:spTgt spid="31"/>
                                        </p:tgtEl>
                                      </p:cBhvr>
                                    </p:animEffect>
                                    <p:set>
                                      <p:cBhvr>
                                        <p:cTn id="126"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P spid="17" grpId="1"/>
      <p:bldP spid="20" grpId="0"/>
      <p:bldP spid="20" grpId="1"/>
      <p:bldP spid="23" grpId="0"/>
      <p:bldP spid="23" grpId="1"/>
      <p:bldP spid="26" grpId="0"/>
      <p:bldP spid="26" grpId="1"/>
      <p:bldP spid="27" grpId="0"/>
      <p:bldP spid="27" grpId="1"/>
      <p:bldP spid="28" grpId="0"/>
      <p:bldP spid="28" grpId="1"/>
      <p:bldP spid="29" grpId="0"/>
      <p:bldP spid="29" grpId="1"/>
      <p:bldP spid="30" grpId="0"/>
      <p:bldP spid="30" grpId="1"/>
      <p:bldP spid="31" grpId="0"/>
      <p:bldP spid="31"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392415" y="775114"/>
            <a:ext cx="0" cy="780145"/>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6200" y="1600200"/>
            <a:ext cx="646668" cy="635659"/>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04</a:t>
            </a:r>
            <a:endParaRPr lang="en-US" sz="2400">
              <a:solidFill>
                <a:schemeClr val="tx1"/>
              </a:solidFill>
              <a:latin typeface="Staccato222 BT" panose="03090702030407020403" pitchFamily="66" charset="0"/>
            </a:endParaRPr>
          </a:p>
        </p:txBody>
      </p:sp>
      <p:sp>
        <p:nvSpPr>
          <p:cNvPr id="13" name="Freeform 12"/>
          <p:cNvSpPr/>
          <p:nvPr/>
        </p:nvSpPr>
        <p:spPr>
          <a:xfrm flipH="1">
            <a:off x="87408" y="89314"/>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42515" y="138911"/>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9953" y="806941"/>
            <a:ext cx="1832247" cy="793259"/>
          </a:xfrm>
          <a:prstGeom prst="rect">
            <a:avLst/>
          </a:prstGeom>
          <a:solidFill>
            <a:srgbClr val="99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CỦNG CỐ - </a:t>
            </a:r>
          </a:p>
          <a:p>
            <a:pPr algn="ctr"/>
            <a:r>
              <a:rPr lang="en-US" sz="2400" b="1" smtClean="0">
                <a:solidFill>
                  <a:schemeClr val="accent4">
                    <a:lumMod val="50000"/>
                  </a:schemeClr>
                </a:solidFill>
                <a:latin typeface="Cambria" panose="02040503050406030204" pitchFamily="18" charset="0"/>
                <a:ea typeface="Times New Roman" panose="02020603050405020304" pitchFamily="18" charset="0"/>
                <a:cs typeface="Arial" panose="020B0604020202020204" pitchFamily="34" charset="0"/>
              </a:rPr>
              <a:t>VẬN DỤNG</a:t>
            </a:r>
            <a:endParaRPr lang="en-US" sz="2400" b="1">
              <a:solidFill>
                <a:schemeClr val="accent4">
                  <a:lumMod val="50000"/>
                </a:schemeClr>
              </a:solidFill>
              <a:latin typeface="Cambria" panose="02040503050406030204" pitchFamily="18" charset="0"/>
              <a:ea typeface="Cambria" panose="02040503050406030204" pitchFamily="18" charset="0"/>
            </a:endParaRPr>
          </a:p>
        </p:txBody>
      </p:sp>
      <p:sp>
        <p:nvSpPr>
          <p:cNvPr id="16" name="5-Point Star 15"/>
          <p:cNvSpPr/>
          <p:nvPr/>
        </p:nvSpPr>
        <p:spPr>
          <a:xfrm>
            <a:off x="178397" y="165514"/>
            <a:ext cx="438964" cy="385212"/>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Rectangle 21"/>
          <p:cNvSpPr/>
          <p:nvPr/>
        </p:nvSpPr>
        <p:spPr>
          <a:xfrm>
            <a:off x="381000" y="228600"/>
            <a:ext cx="8446785" cy="6250942"/>
          </a:xfrm>
          <a:prstGeom prst="rect">
            <a:avLst/>
          </a:prstGeom>
        </p:spPr>
        <p:txBody>
          <a:bodyPr wrap="square">
            <a:spAutoFit/>
          </a:bodyPr>
          <a:lstStyle/>
          <a:p>
            <a:pPr marR="30480" algn="just">
              <a:lnSpc>
                <a:spcPct val="115000"/>
              </a:lnSpc>
              <a:spcAft>
                <a:spcPts val="0"/>
              </a:spcAft>
            </a:pPr>
            <a:r>
              <a:rPr lang="en-US" sz="2200" b="1">
                <a:latin typeface="Cambria" panose="02040503050406030204" pitchFamily="18" charset="0"/>
                <a:ea typeface="Times New Roman" panose="02020603050405020304" pitchFamily="18" charset="0"/>
                <a:cs typeface="Open Sans" panose="020B0606030504020204" pitchFamily="34" charset="0"/>
              </a:rPr>
              <a:t>Câu 3: Hoàn thành chương trình sau để thực hiện: nhập vào xâu kí tự gồm nhiều số cách nhau bởi dấu phẩy (“,”). Tính và đưa ra màn hình tổng các số chẵn của các số đã nhập.</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b="1" smtClean="0">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A </a:t>
            </a:r>
            <a:r>
              <a:rPr lang="en-US" sz="2200" b="1">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s.split ( </a:t>
            </a:r>
            <a:r>
              <a:rPr lang="en-US" sz="2200" b="1" smtClean="0">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 ”)	  if </a:t>
            </a:r>
            <a:r>
              <a:rPr lang="en-US" sz="2200" b="1">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(A[i] %2 != 0):	</a:t>
            </a:r>
            <a:r>
              <a:rPr lang="en-US" sz="2200" b="1" smtClean="0">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A[i</a:t>
            </a:r>
            <a:r>
              <a:rPr lang="en-US" sz="2200" b="1">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 int (A[i])</a:t>
            </a:r>
            <a:endParaRPr lang="en-US" sz="2200" b="1">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b="1" smtClean="0">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if </a:t>
            </a:r>
            <a:r>
              <a:rPr lang="en-US" sz="2200" b="1">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(A[i] %2 == 0):	</a:t>
            </a:r>
            <a:r>
              <a:rPr lang="en-US" sz="2200" b="1" smtClean="0">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    for </a:t>
            </a:r>
            <a:r>
              <a:rPr lang="en-US" sz="2200" b="1">
                <a:solidFill>
                  <a:schemeClr val="tx2">
                    <a:lumMod val="50000"/>
                  </a:schemeClr>
                </a:solidFill>
                <a:latin typeface="Cambria" panose="02040503050406030204" pitchFamily="18" charset="0"/>
                <a:ea typeface="Times New Roman" panose="02020603050405020304" pitchFamily="18" charset="0"/>
                <a:cs typeface="Open Sans" panose="020B0606030504020204" pitchFamily="34" charset="0"/>
              </a:rPr>
              <a:t>i in range (0, len(A)):</a:t>
            </a:r>
            <a:endParaRPr lang="en-US" sz="2200" b="1">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000">
                <a:latin typeface="Cambria" panose="02040503050406030204" pitchFamily="18" charset="0"/>
                <a:ea typeface="Times New Roman" panose="02020603050405020304" pitchFamily="18" charset="0"/>
                <a:cs typeface="Open Sans" panose="020B0606030504020204" pitchFamily="34" charset="0"/>
              </a:rPr>
              <a:t> </a:t>
            </a: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000" b="1">
                <a:solidFill>
                  <a:srgbClr val="C00000"/>
                </a:solidFill>
                <a:latin typeface="Cambria" panose="02040503050406030204" pitchFamily="18" charset="0"/>
                <a:ea typeface="Times New Roman" panose="02020603050405020304" pitchFamily="18" charset="0"/>
                <a:cs typeface="Open Sans" panose="020B0606030504020204" pitchFamily="34" charset="0"/>
              </a:rPr>
              <a:t># TỔNG CÁC SỐ CHẴN TRONG XÂU ĐÃ NHẬP</a:t>
            </a:r>
            <a:endParaRPr lang="en-US" sz="2000" b="1">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s = input ("Nhập các số cách nhau bởi dấu phẩy: ")</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print (A)</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t = 0</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    </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        </a:t>
            </a:r>
            <a:r>
              <a:rPr lang="en-US" sz="2200" smtClean="0">
                <a:latin typeface="Cambria" panose="02040503050406030204" pitchFamily="18" charset="0"/>
                <a:ea typeface="Times New Roman" panose="02020603050405020304" pitchFamily="18" charset="0"/>
                <a:cs typeface="Open Sans" panose="020B0606030504020204" pitchFamily="34" charset="0"/>
              </a:rPr>
              <a:t>         t </a:t>
            </a:r>
            <a:r>
              <a:rPr lang="en-US" sz="2200">
                <a:latin typeface="Cambria" panose="02040503050406030204" pitchFamily="18" charset="0"/>
                <a:ea typeface="Times New Roman" panose="02020603050405020304" pitchFamily="18" charset="0"/>
                <a:cs typeface="Open Sans" panose="020B0606030504020204" pitchFamily="34" charset="0"/>
              </a:rPr>
              <a:t>= t + A[i]</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R="30480" algn="just">
              <a:lnSpc>
                <a:spcPct val="115000"/>
              </a:lnSpc>
              <a:spcAft>
                <a:spcPts val="0"/>
              </a:spcAft>
            </a:pPr>
            <a:r>
              <a:rPr lang="en-US" sz="2200">
                <a:latin typeface="Cambria" panose="02040503050406030204" pitchFamily="18" charset="0"/>
                <a:ea typeface="Times New Roman" panose="02020603050405020304" pitchFamily="18" charset="0"/>
                <a:cs typeface="Open Sans" panose="020B0606030504020204" pitchFamily="34" charset="0"/>
              </a:rPr>
              <a:t>print (" Tổng các số chẵn trong xâu đã nhập: ", t)</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381000" y="3200400"/>
            <a:ext cx="2085827" cy="430887"/>
          </a:xfrm>
          <a:prstGeom prst="rect">
            <a:avLst/>
          </a:prstGeom>
        </p:spPr>
        <p:txBody>
          <a:bodyPr wrap="none">
            <a:spAutoFit/>
          </a:bodyPr>
          <a:lstStyle/>
          <a:p>
            <a:r>
              <a:rPr lang="en-US" sz="2200" smtClean="0">
                <a:solidFill>
                  <a:schemeClr val="bg1"/>
                </a:solidFill>
                <a:latin typeface="Cambria" panose="02040503050406030204" pitchFamily="18" charset="0"/>
                <a:ea typeface="Times New Roman" panose="02020603050405020304" pitchFamily="18" charset="0"/>
                <a:cs typeface="Open Sans" panose="020B0606030504020204" pitchFamily="34" charset="0"/>
              </a:rPr>
              <a:t>A = s.split ( “ , ”)</a:t>
            </a:r>
            <a:endParaRPr lang="en-US" sz="2200">
              <a:solidFill>
                <a:schemeClr val="bg1"/>
              </a:solidFill>
            </a:endParaRPr>
          </a:p>
        </p:txBody>
      </p:sp>
      <p:sp>
        <p:nvSpPr>
          <p:cNvPr id="19" name="Rectangle 18"/>
          <p:cNvSpPr/>
          <p:nvPr/>
        </p:nvSpPr>
        <p:spPr>
          <a:xfrm>
            <a:off x="381000" y="4309706"/>
            <a:ext cx="3108287" cy="430887"/>
          </a:xfrm>
          <a:prstGeom prst="rect">
            <a:avLst/>
          </a:prstGeom>
        </p:spPr>
        <p:txBody>
          <a:bodyPr wrap="none">
            <a:spAutoFit/>
          </a:bodyPr>
          <a:lstStyle/>
          <a:p>
            <a:r>
              <a:rPr lang="en-US" sz="2200" smtClean="0">
                <a:solidFill>
                  <a:schemeClr val="bg1"/>
                </a:solidFill>
                <a:latin typeface="Cambria" panose="02040503050406030204" pitchFamily="18" charset="0"/>
                <a:ea typeface="Times New Roman" panose="02020603050405020304" pitchFamily="18" charset="0"/>
                <a:cs typeface="Open Sans" panose="020B0606030504020204" pitchFamily="34" charset="0"/>
              </a:rPr>
              <a:t>for i in range (0, len(A)):</a:t>
            </a:r>
            <a:endParaRPr lang="en-US" sz="2200">
              <a:solidFill>
                <a:schemeClr val="bg1"/>
              </a:solidFill>
            </a:endParaRPr>
          </a:p>
        </p:txBody>
      </p:sp>
      <p:sp>
        <p:nvSpPr>
          <p:cNvPr id="21" name="Rectangle 20"/>
          <p:cNvSpPr/>
          <p:nvPr/>
        </p:nvSpPr>
        <p:spPr>
          <a:xfrm>
            <a:off x="944326" y="5077083"/>
            <a:ext cx="2214068" cy="430887"/>
          </a:xfrm>
          <a:prstGeom prst="rect">
            <a:avLst/>
          </a:prstGeom>
        </p:spPr>
        <p:txBody>
          <a:bodyPr wrap="none">
            <a:spAutoFit/>
          </a:bodyPr>
          <a:lstStyle/>
          <a:p>
            <a:r>
              <a:rPr lang="en-US" sz="2200">
                <a:solidFill>
                  <a:schemeClr val="bg1"/>
                </a:solidFill>
                <a:latin typeface="Cambria" panose="02040503050406030204" pitchFamily="18" charset="0"/>
                <a:ea typeface="Times New Roman" panose="02020603050405020304" pitchFamily="18" charset="0"/>
                <a:cs typeface="Open Sans" panose="020B0606030504020204" pitchFamily="34" charset="0"/>
              </a:rPr>
              <a:t>if (A[i] %2 == 0):</a:t>
            </a:r>
            <a:endParaRPr lang="en-US" sz="2200">
              <a:solidFill>
                <a:schemeClr val="bg1"/>
              </a:solidFill>
            </a:endParaRPr>
          </a:p>
        </p:txBody>
      </p:sp>
      <p:sp>
        <p:nvSpPr>
          <p:cNvPr id="24" name="Rectangle 23"/>
          <p:cNvSpPr/>
          <p:nvPr/>
        </p:nvSpPr>
        <p:spPr>
          <a:xfrm>
            <a:off x="944326" y="4740593"/>
            <a:ext cx="1981633" cy="430887"/>
          </a:xfrm>
          <a:prstGeom prst="rect">
            <a:avLst/>
          </a:prstGeom>
        </p:spPr>
        <p:txBody>
          <a:bodyPr wrap="none">
            <a:spAutoFit/>
          </a:bodyPr>
          <a:lstStyle/>
          <a:p>
            <a:r>
              <a:rPr lang="en-US" sz="2200">
                <a:solidFill>
                  <a:schemeClr val="bg1"/>
                </a:solidFill>
                <a:latin typeface="Cambria" panose="02040503050406030204" pitchFamily="18" charset="0"/>
                <a:ea typeface="Times New Roman" panose="02020603050405020304" pitchFamily="18" charset="0"/>
                <a:cs typeface="Open Sans" panose="020B0606030504020204" pitchFamily="34" charset="0"/>
              </a:rPr>
              <a:t>A[i] = int (A[i])</a:t>
            </a:r>
            <a:endParaRPr lang="en-US" sz="2200">
              <a:solidFill>
                <a:schemeClr val="bg1"/>
              </a:solidFill>
            </a:endParaRPr>
          </a:p>
        </p:txBody>
      </p:sp>
    </p:spTree>
    <p:custDataLst>
      <p:tags r:id="rId1"/>
    </p:custDataLst>
    <p:extLst>
      <p:ext uri="{BB962C8B-B14F-4D97-AF65-F5344CB8AC3E}">
        <p14:creationId xmlns:p14="http://schemas.microsoft.com/office/powerpoint/2010/main" val="921387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288"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strVal val="4/3*#ppt_w"/>
                                          </p:val>
                                        </p:tav>
                                        <p:tav tm="100000">
                                          <p:val>
                                            <p:strVal val="#ppt_w"/>
                                          </p:val>
                                        </p:tav>
                                      </p:tavLst>
                                    </p:anim>
                                    <p:anim calcmode="lin" valueType="num">
                                      <p:cBhvr>
                                        <p:cTn id="13" dur="500" fill="hold"/>
                                        <p:tgtEl>
                                          <p:spTgt spid="14"/>
                                        </p:tgtEl>
                                        <p:attrNameLst>
                                          <p:attrName>ppt_h</p:attrName>
                                        </p:attrNameLst>
                                      </p:cBhvr>
                                      <p:tavLst>
                                        <p:tav tm="0">
                                          <p:val>
                                            <p:strVal val="4/3*#ppt_h"/>
                                          </p:val>
                                        </p:tav>
                                        <p:tav tm="100000">
                                          <p:val>
                                            <p:strVal val="#ppt_h"/>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xit" presetSubtype="1" fill="hold" grpId="1" nodeType="clickEffect">
                                  <p:stCondLst>
                                    <p:cond delay="0"/>
                                  </p:stCondLst>
                                  <p:childTnLst>
                                    <p:animEffect transition="out" filter="wheel(1)">
                                      <p:cBhvr>
                                        <p:cTn id="34" dur="2000"/>
                                        <p:tgtEl>
                                          <p:spTgt spid="13"/>
                                        </p:tgtEl>
                                      </p:cBhvr>
                                    </p:animEffect>
                                    <p:set>
                                      <p:cBhvr>
                                        <p:cTn id="35" dur="1" fill="hold">
                                          <p:stCondLst>
                                            <p:cond delay="1999"/>
                                          </p:stCondLst>
                                        </p:cTn>
                                        <p:tgtEl>
                                          <p:spTgt spid="13"/>
                                        </p:tgtEl>
                                        <p:attrNameLst>
                                          <p:attrName>style.visibility</p:attrName>
                                        </p:attrNameLst>
                                      </p:cBhvr>
                                      <p:to>
                                        <p:strVal val="hidden"/>
                                      </p:to>
                                    </p:set>
                                  </p:childTnLst>
                                </p:cTn>
                              </p:par>
                              <p:par>
                                <p:cTn id="36" presetID="21" presetClass="exit" presetSubtype="1" fill="hold" grpId="1" nodeType="withEffect">
                                  <p:stCondLst>
                                    <p:cond delay="0"/>
                                  </p:stCondLst>
                                  <p:childTnLst>
                                    <p:animEffect transition="out" filter="wheel(1)">
                                      <p:cBhvr>
                                        <p:cTn id="37" dur="2000"/>
                                        <p:tgtEl>
                                          <p:spTgt spid="14"/>
                                        </p:tgtEl>
                                      </p:cBhvr>
                                    </p:animEffect>
                                    <p:set>
                                      <p:cBhvr>
                                        <p:cTn id="38" dur="1" fill="hold">
                                          <p:stCondLst>
                                            <p:cond delay="1999"/>
                                          </p:stCondLst>
                                        </p:cTn>
                                        <p:tgtEl>
                                          <p:spTgt spid="14"/>
                                        </p:tgtEl>
                                        <p:attrNameLst>
                                          <p:attrName>style.visibility</p:attrName>
                                        </p:attrNameLst>
                                      </p:cBhvr>
                                      <p:to>
                                        <p:strVal val="hidden"/>
                                      </p:to>
                                    </p:set>
                                  </p:childTnLst>
                                </p:cTn>
                              </p:par>
                              <p:par>
                                <p:cTn id="39" presetID="21" presetClass="exit" presetSubtype="1" fill="hold" nodeType="withEffect">
                                  <p:stCondLst>
                                    <p:cond delay="0"/>
                                  </p:stCondLst>
                                  <p:childTnLst>
                                    <p:animEffect transition="out" filter="wheel(1)">
                                      <p:cBhvr>
                                        <p:cTn id="40" dur="2000"/>
                                        <p:tgtEl>
                                          <p:spTgt spid="11"/>
                                        </p:tgtEl>
                                      </p:cBhvr>
                                    </p:animEffect>
                                    <p:set>
                                      <p:cBhvr>
                                        <p:cTn id="41" dur="1" fill="hold">
                                          <p:stCondLst>
                                            <p:cond delay="1999"/>
                                          </p:stCondLst>
                                        </p:cTn>
                                        <p:tgtEl>
                                          <p:spTgt spid="11"/>
                                        </p:tgtEl>
                                        <p:attrNameLst>
                                          <p:attrName>style.visibility</p:attrName>
                                        </p:attrNameLst>
                                      </p:cBhvr>
                                      <p:to>
                                        <p:strVal val="hidden"/>
                                      </p:to>
                                    </p:set>
                                  </p:childTnLst>
                                </p:cTn>
                              </p:par>
                              <p:par>
                                <p:cTn id="42" presetID="21" presetClass="exit" presetSubtype="1" fill="hold" grpId="1" nodeType="withEffect">
                                  <p:stCondLst>
                                    <p:cond delay="0"/>
                                  </p:stCondLst>
                                  <p:childTnLst>
                                    <p:animEffect transition="out" filter="wheel(1)">
                                      <p:cBhvr>
                                        <p:cTn id="43" dur="2000"/>
                                        <p:tgtEl>
                                          <p:spTgt spid="12"/>
                                        </p:tgtEl>
                                      </p:cBhvr>
                                    </p:animEffect>
                                    <p:set>
                                      <p:cBhvr>
                                        <p:cTn id="44" dur="1" fill="hold">
                                          <p:stCondLst>
                                            <p:cond delay="1999"/>
                                          </p:stCondLst>
                                        </p:cTn>
                                        <p:tgtEl>
                                          <p:spTgt spid="12"/>
                                        </p:tgtEl>
                                        <p:attrNameLst>
                                          <p:attrName>style.visibility</p:attrName>
                                        </p:attrNameLst>
                                      </p:cBhvr>
                                      <p:to>
                                        <p:strVal val="hidden"/>
                                      </p:to>
                                    </p:set>
                                  </p:childTnLst>
                                </p:cTn>
                              </p:par>
                              <p:par>
                                <p:cTn id="45" presetID="21" presetClass="exit" presetSubtype="1" fill="hold" grpId="1" nodeType="withEffect">
                                  <p:stCondLst>
                                    <p:cond delay="0"/>
                                  </p:stCondLst>
                                  <p:childTnLst>
                                    <p:animEffect transition="out" filter="wheel(1)">
                                      <p:cBhvr>
                                        <p:cTn id="46" dur="2000"/>
                                        <p:tgtEl>
                                          <p:spTgt spid="15"/>
                                        </p:tgtEl>
                                      </p:cBhvr>
                                    </p:animEffect>
                                    <p:set>
                                      <p:cBhvr>
                                        <p:cTn id="47" dur="1" fill="hold">
                                          <p:stCondLst>
                                            <p:cond delay="1999"/>
                                          </p:stCondLst>
                                        </p:cTn>
                                        <p:tgtEl>
                                          <p:spTgt spid="15"/>
                                        </p:tgtEl>
                                        <p:attrNameLst>
                                          <p:attrName>style.visibility</p:attrName>
                                        </p:attrNameLst>
                                      </p:cBhvr>
                                      <p:to>
                                        <p:strVal val="hidden"/>
                                      </p:to>
                                    </p:set>
                                  </p:childTnLst>
                                </p:cTn>
                              </p:par>
                              <p:par>
                                <p:cTn id="48" presetID="21" presetClass="exit" presetSubtype="1" fill="hold" grpId="1" nodeType="withEffect">
                                  <p:stCondLst>
                                    <p:cond delay="0"/>
                                  </p:stCondLst>
                                  <p:childTnLst>
                                    <p:animEffect transition="out" filter="wheel(1)">
                                      <p:cBhvr>
                                        <p:cTn id="49" dur="2000"/>
                                        <p:tgtEl>
                                          <p:spTgt spid="16"/>
                                        </p:tgtEl>
                                      </p:cBhvr>
                                    </p:animEffect>
                                    <p:set>
                                      <p:cBhvr>
                                        <p:cTn id="50" dur="1" fill="hold">
                                          <p:stCondLst>
                                            <p:cond delay="1999"/>
                                          </p:stCondLst>
                                        </p:cTn>
                                        <p:tgtEl>
                                          <p:spTgt spid="16"/>
                                        </p:tgtEl>
                                        <p:attrNameLst>
                                          <p:attrName>style.visibility</p:attrName>
                                        </p:attrNameLst>
                                      </p:cBhvr>
                                      <p:to>
                                        <p:strVal val="hidden"/>
                                      </p:to>
                                    </p:set>
                                  </p:childTnLst>
                                </p:cTn>
                              </p:par>
                            </p:childTnLst>
                          </p:cTn>
                        </p:par>
                        <p:par>
                          <p:cTn id="51" fill="hold">
                            <p:stCondLst>
                              <p:cond delay="2000"/>
                            </p:stCondLst>
                            <p:childTnLst>
                              <p:par>
                                <p:cTn id="52" presetID="6" presetClass="entr" presetSubtype="16"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circle(in)">
                                      <p:cBhvr>
                                        <p:cTn id="54" dur="20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mph" presetSubtype="0" fill="hold" grpId="0" nodeType="clickEffect">
                                  <p:stCondLst>
                                    <p:cond delay="0"/>
                                  </p:stCondLst>
                                  <p:iterate type="lt">
                                    <p:tmPct val="4000"/>
                                  </p:iterate>
                                  <p:childTnLst>
                                    <p:set>
                                      <p:cBhvr override="childStyle">
                                        <p:cTn id="58" dur="500" fill="hold"/>
                                        <p:tgtEl>
                                          <p:spTgt spid="2"/>
                                        </p:tgtEl>
                                        <p:attrNameLst>
                                          <p:attrName>style.color</p:attrName>
                                        </p:attrNameLst>
                                      </p:cBhvr>
                                      <p:to>
                                        <p:clrVal>
                                          <a:srgbClr val="FF0000"/>
                                        </p:clrVal>
                                      </p:to>
                                    </p:set>
                                    <p:set>
                                      <p:cBhvr>
                                        <p:cTn id="59" dur="500" fill="hold"/>
                                        <p:tgtEl>
                                          <p:spTgt spid="2"/>
                                        </p:tgtEl>
                                        <p:attrNameLst>
                                          <p:attrName>fillcolor</p:attrName>
                                        </p:attrNameLst>
                                      </p:cBhvr>
                                      <p:to>
                                        <p:clrVal>
                                          <a:srgbClr val="FF0000"/>
                                        </p:clrVal>
                                      </p:to>
                                    </p:set>
                                    <p:set>
                                      <p:cBhvr>
                                        <p:cTn id="60" dur="500" fill="hold"/>
                                        <p:tgtEl>
                                          <p:spTgt spid="2"/>
                                        </p:tgtEl>
                                        <p:attrNameLst>
                                          <p:attrName>fill.type</p:attrName>
                                        </p:attrNameLst>
                                      </p:cBhvr>
                                      <p:to>
                                        <p:strVal val="solid"/>
                                      </p:to>
                                    </p:set>
                                  </p:childTnLst>
                                </p:cTn>
                              </p:par>
                            </p:childTnLst>
                          </p:cTn>
                        </p:par>
                      </p:childTnLst>
                    </p:cTn>
                  </p:par>
                  <p:par>
                    <p:cTn id="61" fill="hold">
                      <p:stCondLst>
                        <p:cond delay="indefinite"/>
                      </p:stCondLst>
                      <p:childTnLst>
                        <p:par>
                          <p:cTn id="62" fill="hold">
                            <p:stCondLst>
                              <p:cond delay="0"/>
                            </p:stCondLst>
                            <p:childTnLst>
                              <p:par>
                                <p:cTn id="63" presetID="16" presetClass="emph" presetSubtype="0" fill="hold" grpId="0" nodeType="clickEffect">
                                  <p:stCondLst>
                                    <p:cond delay="0"/>
                                  </p:stCondLst>
                                  <p:iterate type="lt">
                                    <p:tmPct val="4000"/>
                                  </p:iterate>
                                  <p:childTnLst>
                                    <p:set>
                                      <p:cBhvr override="childStyle">
                                        <p:cTn id="64" dur="500" fill="hold"/>
                                        <p:tgtEl>
                                          <p:spTgt spid="19"/>
                                        </p:tgtEl>
                                        <p:attrNameLst>
                                          <p:attrName>style.color</p:attrName>
                                        </p:attrNameLst>
                                      </p:cBhvr>
                                      <p:to>
                                        <p:clrVal>
                                          <a:srgbClr val="FF0000"/>
                                        </p:clrVal>
                                      </p:to>
                                    </p:set>
                                    <p:set>
                                      <p:cBhvr>
                                        <p:cTn id="65" dur="500" fill="hold"/>
                                        <p:tgtEl>
                                          <p:spTgt spid="19"/>
                                        </p:tgtEl>
                                        <p:attrNameLst>
                                          <p:attrName>fillcolor</p:attrName>
                                        </p:attrNameLst>
                                      </p:cBhvr>
                                      <p:to>
                                        <p:clrVal>
                                          <a:srgbClr val="FF0000"/>
                                        </p:clrVal>
                                      </p:to>
                                    </p:set>
                                    <p:set>
                                      <p:cBhvr>
                                        <p:cTn id="66" dur="500" fill="hold"/>
                                        <p:tgtEl>
                                          <p:spTgt spid="19"/>
                                        </p:tgtEl>
                                        <p:attrNameLst>
                                          <p:attrName>fill.type</p:attrName>
                                        </p:attrNameLst>
                                      </p:cBhvr>
                                      <p:to>
                                        <p:strVal val="solid"/>
                                      </p:to>
                                    </p:set>
                                  </p:childTnLst>
                                </p:cTn>
                              </p:par>
                            </p:childTnLst>
                          </p:cTn>
                        </p:par>
                      </p:childTnLst>
                    </p:cTn>
                  </p:par>
                  <p:par>
                    <p:cTn id="67" fill="hold">
                      <p:stCondLst>
                        <p:cond delay="indefinite"/>
                      </p:stCondLst>
                      <p:childTnLst>
                        <p:par>
                          <p:cTn id="68" fill="hold">
                            <p:stCondLst>
                              <p:cond delay="0"/>
                            </p:stCondLst>
                            <p:childTnLst>
                              <p:par>
                                <p:cTn id="69" presetID="16" presetClass="emph" presetSubtype="0" fill="hold" grpId="0" nodeType="clickEffect">
                                  <p:stCondLst>
                                    <p:cond delay="0"/>
                                  </p:stCondLst>
                                  <p:iterate type="lt">
                                    <p:tmPct val="4000"/>
                                  </p:iterate>
                                  <p:childTnLst>
                                    <p:set>
                                      <p:cBhvr override="childStyle">
                                        <p:cTn id="70" dur="500" fill="hold"/>
                                        <p:tgtEl>
                                          <p:spTgt spid="24"/>
                                        </p:tgtEl>
                                        <p:attrNameLst>
                                          <p:attrName>style.color</p:attrName>
                                        </p:attrNameLst>
                                      </p:cBhvr>
                                      <p:to>
                                        <p:clrVal>
                                          <a:srgbClr val="FF0000"/>
                                        </p:clrVal>
                                      </p:to>
                                    </p:set>
                                    <p:set>
                                      <p:cBhvr>
                                        <p:cTn id="71" dur="500" fill="hold"/>
                                        <p:tgtEl>
                                          <p:spTgt spid="24"/>
                                        </p:tgtEl>
                                        <p:attrNameLst>
                                          <p:attrName>fillcolor</p:attrName>
                                        </p:attrNameLst>
                                      </p:cBhvr>
                                      <p:to>
                                        <p:clrVal>
                                          <a:srgbClr val="FF0000"/>
                                        </p:clrVal>
                                      </p:to>
                                    </p:set>
                                    <p:set>
                                      <p:cBhvr>
                                        <p:cTn id="72" dur="500" fill="hold"/>
                                        <p:tgtEl>
                                          <p:spTgt spid="24"/>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16" presetClass="emph" presetSubtype="0" fill="hold" grpId="0" nodeType="clickEffect">
                                  <p:stCondLst>
                                    <p:cond delay="0"/>
                                  </p:stCondLst>
                                  <p:iterate type="lt">
                                    <p:tmPct val="4000"/>
                                  </p:iterate>
                                  <p:childTnLst>
                                    <p:set>
                                      <p:cBhvr override="childStyle">
                                        <p:cTn id="76" dur="500" fill="hold"/>
                                        <p:tgtEl>
                                          <p:spTgt spid="21"/>
                                        </p:tgtEl>
                                        <p:attrNameLst>
                                          <p:attrName>style.color</p:attrName>
                                        </p:attrNameLst>
                                      </p:cBhvr>
                                      <p:to>
                                        <p:clrVal>
                                          <a:srgbClr val="FF0000"/>
                                        </p:clrVal>
                                      </p:to>
                                    </p:set>
                                    <p:set>
                                      <p:cBhvr>
                                        <p:cTn id="77" dur="500" fill="hold"/>
                                        <p:tgtEl>
                                          <p:spTgt spid="21"/>
                                        </p:tgtEl>
                                        <p:attrNameLst>
                                          <p:attrName>fillcolor</p:attrName>
                                        </p:attrNameLst>
                                      </p:cBhvr>
                                      <p:to>
                                        <p:clrVal>
                                          <a:srgbClr val="FF0000"/>
                                        </p:clrVal>
                                      </p:to>
                                    </p:set>
                                    <p:set>
                                      <p:cBhvr>
                                        <p:cTn id="78" dur="500" fill="hold"/>
                                        <p:tgtEl>
                                          <p:spTgt spid="2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22" grpId="0"/>
      <p:bldP spid="2" grpId="0"/>
      <p:bldP spid="19" grpId="0"/>
      <p:bldP spid="21"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Straight Connector 5"/>
          <p:cNvCxnSpPr/>
          <p:nvPr/>
        </p:nvCxnSpPr>
        <p:spPr>
          <a:xfrm>
            <a:off x="152400" y="914400"/>
            <a:ext cx="8686800" cy="0"/>
          </a:xfrm>
          <a:prstGeom prst="line">
            <a:avLst/>
          </a:prstGeom>
          <a:ln w="19050"/>
          <a:effectLst>
            <a:outerShdw blurRad="50800" dist="38100" dir="8100000" algn="tr"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itle 1"/>
          <p:cNvSpPr txBox="1">
            <a:spLocks/>
          </p:cNvSpPr>
          <p:nvPr/>
        </p:nvSpPr>
        <p:spPr>
          <a:xfrm>
            <a:off x="1175657" y="198438"/>
            <a:ext cx="6172200" cy="715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b="1" i="1" smtClean="0">
                <a:solidFill>
                  <a:schemeClr val="bg1"/>
                </a:solidFill>
                <a:effectLst>
                  <a:outerShdw blurRad="38100" dist="38100" dir="2700000" algn="tl">
                    <a:srgbClr val="000000">
                      <a:alpha val="43137"/>
                    </a:srgbClr>
                  </a:outerShdw>
                </a:effectLst>
                <a:latin typeface="Cascadia Mono Light" panose="020B0609020000020004" pitchFamily="49" charset="0"/>
                <a:ea typeface="MS Gothic" pitchFamily="49" charset="-128"/>
                <a:cs typeface="Cascadia Mono Light" panose="020B0609020000020004" pitchFamily="49" charset="0"/>
              </a:rPr>
              <a:t>HƯỚNG DẪN VỀ NHÀ</a:t>
            </a:r>
            <a:endParaRPr lang="en-US" sz="3600" b="1" i="1">
              <a:solidFill>
                <a:schemeClr val="bg1"/>
              </a:solidFill>
              <a:effectLst>
                <a:outerShdw blurRad="38100" dist="38100" dir="2700000" algn="tl">
                  <a:srgbClr val="000000">
                    <a:alpha val="43137"/>
                  </a:srgbClr>
                </a:outerShdw>
              </a:effectLst>
              <a:latin typeface="Cascadia Mono Light" panose="020B0609020000020004" pitchFamily="49" charset="0"/>
              <a:ea typeface="MS Gothic" pitchFamily="49" charset="-128"/>
              <a:cs typeface="Cascadia Mono Light" panose="020B0609020000020004" pitchFamily="49" charset="0"/>
            </a:endParaRPr>
          </a:p>
        </p:txBody>
      </p:sp>
      <p:sp>
        <p:nvSpPr>
          <p:cNvPr id="8" name="Rectangle 7"/>
          <p:cNvSpPr/>
          <p:nvPr/>
        </p:nvSpPr>
        <p:spPr>
          <a:xfrm>
            <a:off x="990600" y="1981200"/>
            <a:ext cx="7239000" cy="1351139"/>
          </a:xfrm>
          <a:prstGeom prst="rect">
            <a:avLst/>
          </a:prstGeom>
        </p:spPr>
        <p:txBody>
          <a:bodyPr wrap="square">
            <a:spAutoFit/>
          </a:bodyPr>
          <a:lstStyle/>
          <a:p>
            <a:pPr marL="270510">
              <a:lnSpc>
                <a:spcPct val="110000"/>
              </a:lnSpc>
              <a:spcBef>
                <a:spcPts val="200"/>
              </a:spcBef>
              <a:spcAft>
                <a:spcPts val="200"/>
              </a:spcAft>
            </a:pPr>
            <a:r>
              <a:rPr lang="en-US" sz="2400" b="1">
                <a:solidFill>
                  <a:schemeClr val="bg1"/>
                </a:solidFill>
                <a:latin typeface="Cambria" panose="02040503050406030204" pitchFamily="18" charset="0"/>
                <a:ea typeface="Cambria" panose="02040503050406030204" pitchFamily="18" charset="0"/>
                <a:cs typeface="Times New Roman" panose="02020603050405020304" pitchFamily="18" charset="0"/>
              </a:rPr>
              <a:t>- Ôn lại kiến thức đã học</a:t>
            </a:r>
          </a:p>
          <a:p>
            <a:pPr marL="270510">
              <a:lnSpc>
                <a:spcPct val="110000"/>
              </a:lnSpc>
              <a:spcBef>
                <a:spcPts val="200"/>
              </a:spcBef>
              <a:spcAft>
                <a:spcPts val="200"/>
              </a:spcAft>
            </a:pPr>
            <a:r>
              <a:rPr lang="en-US" sz="2400" b="1">
                <a:solidFill>
                  <a:schemeClr val="bg1"/>
                </a:solidFill>
                <a:latin typeface="Cambria" panose="02040503050406030204" pitchFamily="18" charset="0"/>
                <a:ea typeface="Cambria" panose="02040503050406030204" pitchFamily="18" charset="0"/>
                <a:cs typeface="Times New Roman" panose="02020603050405020304" pitchFamily="18" charset="0"/>
              </a:rPr>
              <a:t>- Thực hành trên máy tính</a:t>
            </a:r>
          </a:p>
          <a:p>
            <a:r>
              <a:rPr lang="en-US" sz="2400" b="1" smtClean="0">
                <a:solidFill>
                  <a:schemeClr val="bg1"/>
                </a:solidFill>
                <a:latin typeface="Cambria" panose="02040503050406030204" pitchFamily="18" charset="0"/>
                <a:ea typeface="Cambria" panose="02040503050406030204" pitchFamily="18" charset="0"/>
                <a:cs typeface="Times New Roman" panose="02020603050405020304" pitchFamily="18" charset="0"/>
              </a:rPr>
              <a:t>    - </a:t>
            </a:r>
            <a:r>
              <a:rPr lang="en-US" sz="2400" b="1">
                <a:solidFill>
                  <a:schemeClr val="bg1"/>
                </a:solidFill>
                <a:latin typeface="Cambria" panose="02040503050406030204" pitchFamily="18" charset="0"/>
                <a:ea typeface="Cambria" panose="02040503050406030204" pitchFamily="18" charset="0"/>
                <a:cs typeface="Times New Roman" panose="02020603050405020304" pitchFamily="18" charset="0"/>
              </a:rPr>
              <a:t>Chuẩn bị bài 26: HÀM TRONG PYTHON</a:t>
            </a:r>
            <a:endParaRPr lang="en-US" sz="2400" b="1">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24617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6769" y="838200"/>
            <a:ext cx="0" cy="509792"/>
          </a:xfrm>
          <a:prstGeom prst="line">
            <a:avLst/>
          </a:prstGeom>
          <a:ln w="57150">
            <a:solidFill>
              <a:srgbClr val="00B1E3"/>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76200" y="290802"/>
            <a:ext cx="652004" cy="534096"/>
          </a:xfrm>
          <a:prstGeom prst="ellipse">
            <a:avLst/>
          </a:pr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Staccato222 BT" panose="03090702030407020403" pitchFamily="66" charset="0"/>
              </a:rPr>
              <a:t>03</a:t>
            </a:r>
            <a:endParaRPr lang="en-US" sz="2400">
              <a:solidFill>
                <a:schemeClr val="tx1"/>
              </a:solidFill>
              <a:latin typeface="Staccato222 BT" panose="03090702030407020403" pitchFamily="66" charset="0"/>
            </a:endParaRPr>
          </a:p>
        </p:txBody>
      </p:sp>
      <p:grpSp>
        <p:nvGrpSpPr>
          <p:cNvPr id="3" name="Group 2"/>
          <p:cNvGrpSpPr/>
          <p:nvPr/>
        </p:nvGrpSpPr>
        <p:grpSpPr>
          <a:xfrm>
            <a:off x="86426" y="1418729"/>
            <a:ext cx="2199574" cy="552291"/>
            <a:chOff x="268250" y="2038546"/>
            <a:chExt cx="2209800" cy="625245"/>
          </a:xfrm>
        </p:grpSpPr>
        <p:sp>
          <p:nvSpPr>
            <p:cNvPr id="6" name="Freeform 5"/>
            <p:cNvSpPr/>
            <p:nvPr/>
          </p:nvSpPr>
          <p:spPr>
            <a:xfrm flipH="1">
              <a:off x="268250" y="2038546"/>
              <a:ext cx="2209800" cy="625245"/>
            </a:xfrm>
            <a:custGeom>
              <a:avLst/>
              <a:gdLst>
                <a:gd name="connsiteX0" fmla="*/ 2460642 w 2917842"/>
                <a:gd name="connsiteY0" fmla="*/ 0 h 914400"/>
                <a:gd name="connsiteX1" fmla="*/ 2143142 w 2917842"/>
                <a:gd name="connsiteY1" fmla="*/ 0 h 914400"/>
                <a:gd name="connsiteX2" fmla="*/ 2003442 w 2917842"/>
                <a:gd name="connsiteY2" fmla="*/ 0 h 914400"/>
                <a:gd name="connsiteX3" fmla="*/ 0 w 2917842"/>
                <a:gd name="connsiteY3" fmla="*/ 0 h 914400"/>
                <a:gd name="connsiteX4" fmla="*/ 46847 w 2917842"/>
                <a:gd name="connsiteY4" fmla="*/ 25427 h 914400"/>
                <a:gd name="connsiteX5" fmla="*/ 276418 w 2917842"/>
                <a:gd name="connsiteY5" fmla="*/ 457200 h 914400"/>
                <a:gd name="connsiteX6" fmla="*/ 46847 w 2917842"/>
                <a:gd name="connsiteY6" fmla="*/ 888973 h 914400"/>
                <a:gd name="connsiteX7" fmla="*/ 0 w 2917842"/>
                <a:gd name="connsiteY7" fmla="*/ 914400 h 914400"/>
                <a:gd name="connsiteX8" fmla="*/ 2003442 w 2917842"/>
                <a:gd name="connsiteY8" fmla="*/ 914400 h 914400"/>
                <a:gd name="connsiteX9" fmla="*/ 2143142 w 2917842"/>
                <a:gd name="connsiteY9" fmla="*/ 914400 h 914400"/>
                <a:gd name="connsiteX10" fmla="*/ 2460642 w 2917842"/>
                <a:gd name="connsiteY10" fmla="*/ 914400 h 914400"/>
                <a:gd name="connsiteX11" fmla="*/ 2917842 w 2917842"/>
                <a:gd name="connsiteY11" fmla="*/ 457200 h 914400"/>
                <a:gd name="connsiteX12" fmla="*/ 2460642 w 2917842"/>
                <a:gd name="connsiteY12"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17842" h="914400">
                  <a:moveTo>
                    <a:pt x="2460642" y="0"/>
                  </a:moveTo>
                  <a:lnTo>
                    <a:pt x="2143142" y="0"/>
                  </a:lnTo>
                  <a:lnTo>
                    <a:pt x="2003442" y="0"/>
                  </a:lnTo>
                  <a:lnTo>
                    <a:pt x="0" y="0"/>
                  </a:lnTo>
                  <a:lnTo>
                    <a:pt x="46847" y="25427"/>
                  </a:lnTo>
                  <a:cubicBezTo>
                    <a:pt x="185354" y="119001"/>
                    <a:pt x="276418" y="277466"/>
                    <a:pt x="276418" y="457200"/>
                  </a:cubicBezTo>
                  <a:cubicBezTo>
                    <a:pt x="276418" y="636935"/>
                    <a:pt x="185354" y="795399"/>
                    <a:pt x="46847" y="888973"/>
                  </a:cubicBezTo>
                  <a:lnTo>
                    <a:pt x="0" y="914400"/>
                  </a:lnTo>
                  <a:lnTo>
                    <a:pt x="2003442" y="914400"/>
                  </a:lnTo>
                  <a:lnTo>
                    <a:pt x="2143142" y="914400"/>
                  </a:lnTo>
                  <a:lnTo>
                    <a:pt x="2460642" y="914400"/>
                  </a:lnTo>
                  <a:cubicBezTo>
                    <a:pt x="2713147" y="914400"/>
                    <a:pt x="2917842" y="709705"/>
                    <a:pt x="2917842" y="457200"/>
                  </a:cubicBezTo>
                  <a:cubicBezTo>
                    <a:pt x="2917842" y="204695"/>
                    <a:pt x="2713147" y="0"/>
                    <a:pt x="2460642" y="0"/>
                  </a:cubicBezTo>
                  <a:close/>
                </a:path>
              </a:pathLst>
            </a:custGeom>
            <a:solidFill>
              <a:srgbClr val="00B1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3357" y="2088143"/>
              <a:ext cx="596330" cy="538405"/>
            </a:xfrm>
            <a:prstGeom prst="ellipse">
              <a:avLst/>
            </a:prstGeom>
            <a:solidFill>
              <a:schemeClr val="bg1"/>
            </a:solidFill>
            <a:ln>
              <a:noFill/>
            </a:ln>
            <a:effectLst>
              <a:outerShdw blurRad="254000" dist="114300" dir="3660000" sx="106000" sy="106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art 7"/>
            <p:cNvSpPr/>
            <p:nvPr/>
          </p:nvSpPr>
          <p:spPr>
            <a:xfrm>
              <a:off x="457084" y="2241470"/>
              <a:ext cx="340760" cy="307660"/>
            </a:xfrm>
            <a:prstGeom prst="hear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p:cNvSpPr txBox="1"/>
          <p:nvPr/>
        </p:nvSpPr>
        <p:spPr>
          <a:xfrm>
            <a:off x="501792" y="822432"/>
            <a:ext cx="1936608" cy="523220"/>
          </a:xfrm>
          <a:prstGeom prst="rect">
            <a:avLst/>
          </a:prstGeom>
          <a:solidFill>
            <a:srgbClr val="7DF1F7"/>
          </a:solidFill>
          <a:ln>
            <a:solidFill>
              <a:srgbClr val="00B0F0"/>
            </a:solidFill>
          </a:ln>
        </p:spPr>
        <p:txBody>
          <a:bodyPr wrap="square" rtlCol="0">
            <a:spAutoFit/>
          </a:bodyPr>
          <a:lstStyle/>
          <a:p>
            <a:pPr algn="ctr"/>
            <a:r>
              <a:rPr lang="en-US" sz="2800" b="1" smtClean="0">
                <a:solidFill>
                  <a:srgbClr val="002060"/>
                </a:solidFill>
              </a:rPr>
              <a:t>LUYỆN TẬP</a:t>
            </a:r>
          </a:p>
        </p:txBody>
      </p:sp>
      <p:sp>
        <p:nvSpPr>
          <p:cNvPr id="11" name="Rectangle 10"/>
          <p:cNvSpPr/>
          <p:nvPr/>
        </p:nvSpPr>
        <p:spPr>
          <a:xfrm>
            <a:off x="381000" y="228600"/>
            <a:ext cx="8458200" cy="2932919"/>
          </a:xfrm>
          <a:prstGeom prst="rect">
            <a:avLst/>
          </a:prstGeom>
        </p:spPr>
        <p:txBody>
          <a:bodyPr wrap="square">
            <a:spAutoFit/>
          </a:bodyPr>
          <a:lstStyle/>
          <a:p>
            <a:pPr>
              <a:lnSpc>
                <a:spcPct val="107000"/>
              </a:lnSpc>
              <a:spcAft>
                <a:spcPts val="800"/>
              </a:spcAft>
            </a:pPr>
            <a:r>
              <a:rPr lang="en-US" sz="2400" b="1">
                <a:solidFill>
                  <a:srgbClr val="002060"/>
                </a:solidFill>
                <a:latin typeface="Cambria" panose="02040503050406030204" pitchFamily="18" charset="0"/>
                <a:ea typeface="Calibri" panose="020F0502020204030204" pitchFamily="34" charset="0"/>
                <a:cs typeface="Times New Roman" panose="02020603050405020304" pitchFamily="18" charset="0"/>
              </a:rPr>
              <a:t>Bài 2. Viết chương trình nhập vào xâu kí tự họ tên đầy đủ của người dùng, sau đó in ra màn hình tên và tên lót của người đó.</a:t>
            </a:r>
            <a: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endParaRPr lang="en-US" sz="240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smtClean="0">
                <a:solidFill>
                  <a:srgbClr val="002060"/>
                </a:solidFill>
                <a:latin typeface="Cambria" panose="02040503050406030204" pitchFamily="18" charset="0"/>
                <a:ea typeface="Calibri" panose="020F0502020204030204" pitchFamily="34" charset="0"/>
                <a:cs typeface="Times New Roman" panose="02020603050405020304" pitchFamily="18" charset="0"/>
              </a:rPr>
              <a:t>Ví </a:t>
            </a:r>
            <a:r>
              <a:rPr lang="en-US" sz="2400">
                <a:solidFill>
                  <a:srgbClr val="002060"/>
                </a:solidFill>
                <a:latin typeface="Cambria" panose="02040503050406030204" pitchFamily="18" charset="0"/>
                <a:ea typeface="Calibri" panose="020F0502020204030204" pitchFamily="34" charset="0"/>
                <a:cs typeface="Times New Roman" panose="02020603050405020304" pitchFamily="18" charset="0"/>
              </a:rPr>
              <a:t>dụ: Nhập vào xâu “Trần Thảo Uyên”</a:t>
            </a:r>
            <a: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n-US" sz="2400">
                <a:solidFill>
                  <a:srgbClr val="002060"/>
                </a:solidFill>
                <a:latin typeface="Cambria" panose="02040503050406030204" pitchFamily="18" charset="0"/>
                <a:ea typeface="Calibri" panose="020F0502020204030204" pitchFamily="34" charset="0"/>
                <a:cs typeface="Times New Roman" panose="02020603050405020304" pitchFamily="18" charset="0"/>
              </a:rPr>
              <a:t>	</a:t>
            </a:r>
            <a:r>
              <a:rPr lang="en-US" sz="2400" smtClean="0">
                <a:solidFill>
                  <a:srgbClr val="002060"/>
                </a:solidFill>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400" smtClean="0">
                <a:solidFill>
                  <a:srgbClr val="002060"/>
                </a:solidFill>
                <a:latin typeface="Cambria" panose="02040503050406030204" pitchFamily="18" charset="0"/>
                <a:ea typeface="Calibri" panose="020F0502020204030204" pitchFamily="34" charset="0"/>
                <a:cs typeface="Times New Roman" panose="02020603050405020304" pitchFamily="18" charset="0"/>
              </a:rPr>
              <a:t>Tên</a:t>
            </a:r>
            <a:r>
              <a:rPr lang="en-US" sz="2400">
                <a:solidFill>
                  <a:srgbClr val="002060"/>
                </a:solidFill>
                <a:latin typeface="Cambria" panose="02040503050406030204" pitchFamily="18" charset="0"/>
                <a:ea typeface="Calibri" panose="020F0502020204030204" pitchFamily="34" charset="0"/>
                <a:cs typeface="Times New Roman" panose="02020603050405020304" pitchFamily="18" charset="0"/>
              </a:rPr>
              <a:t>: Uyên</a:t>
            </a:r>
            <a: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n-US"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n-US" sz="2400">
                <a:solidFill>
                  <a:srgbClr val="002060"/>
                </a:solidFill>
                <a:latin typeface="Cambria" panose="02040503050406030204" pitchFamily="18" charset="0"/>
                <a:ea typeface="Calibri" panose="020F0502020204030204" pitchFamily="34" charset="0"/>
                <a:cs typeface="Times New Roman" panose="02020603050405020304" pitchFamily="18" charset="0"/>
              </a:rPr>
              <a:t>	</a:t>
            </a:r>
            <a:r>
              <a:rPr lang="en-US" sz="2400" smtClean="0">
                <a:solidFill>
                  <a:srgbClr val="002060"/>
                </a:solidFill>
                <a:latin typeface="Cambria" panose="02040503050406030204" pitchFamily="18" charset="0"/>
                <a:ea typeface="Calibri" panose="020F0502020204030204" pitchFamily="34" charset="0"/>
                <a:cs typeface="Times New Roman" panose="02020603050405020304" pitchFamily="18" charset="0"/>
              </a:rPr>
              <a:t>     Tên </a:t>
            </a:r>
            <a:r>
              <a:rPr lang="en-US" sz="2400">
                <a:solidFill>
                  <a:srgbClr val="002060"/>
                </a:solidFill>
                <a:latin typeface="Cambria" panose="02040503050406030204" pitchFamily="18" charset="0"/>
                <a:ea typeface="Calibri" panose="020F0502020204030204" pitchFamily="34" charset="0"/>
                <a:cs typeface="Times New Roman" panose="02020603050405020304" pitchFamily="18" charset="0"/>
              </a:rPr>
              <a:t>lót : Thảo</a:t>
            </a:r>
            <a:endParaRPr lang="en-US" sz="2400" b="1">
              <a:solidFill>
                <a:srgbClr val="C00000"/>
              </a:solidFill>
              <a:latin typeface="+mj-lt"/>
            </a:endParaRPr>
          </a:p>
        </p:txBody>
      </p:sp>
      <p:sp>
        <p:nvSpPr>
          <p:cNvPr id="10" name="Rectangle 9"/>
          <p:cNvSpPr/>
          <p:nvPr/>
        </p:nvSpPr>
        <p:spPr>
          <a:xfrm>
            <a:off x="540652" y="3581400"/>
            <a:ext cx="7688948" cy="2068195"/>
          </a:xfrm>
          <a:prstGeom prst="rect">
            <a:avLst/>
          </a:prstGeom>
        </p:spPr>
        <p:txBody>
          <a:bodyPr wrap="square">
            <a:spAutoFit/>
          </a:bodyPr>
          <a:lstStyle/>
          <a:p>
            <a:pPr lvl="0" defTabSz="457200" fontAlgn="auto">
              <a:lnSpc>
                <a:spcPct val="107000"/>
              </a:lnSpc>
              <a:spcBef>
                <a:spcPts val="0"/>
              </a:spcBef>
              <a:spcAft>
                <a:spcPts val="0"/>
              </a:spcAft>
            </a:pP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i="1"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HƯỚNG DẪN:</a:t>
            </a:r>
          </a:p>
          <a:p>
            <a:pPr>
              <a:lnSpc>
                <a:spcPct val="107000"/>
              </a:lnSpc>
              <a:spcAft>
                <a:spcPts val="0"/>
              </a:spcAft>
            </a:pPr>
            <a:r>
              <a:rPr lang="en-US" sz="2400" smtClean="0">
                <a:latin typeface="Cambria" panose="02040503050406030204" pitchFamily="18" charset="0"/>
                <a:ea typeface="Calibri" panose="020F0502020204030204" pitchFamily="34" charset="0"/>
                <a:cs typeface="Times New Roman" panose="02020603050405020304" pitchFamily="18" charset="0"/>
              </a:rPr>
              <a:t>1</a:t>
            </a:r>
            <a:r>
              <a:rPr lang="en-US" sz="2400">
                <a:latin typeface="Cambria" panose="02040503050406030204" pitchFamily="18" charset="0"/>
                <a:ea typeface="Calibri" panose="020F0502020204030204" pitchFamily="34" charset="0"/>
                <a:cs typeface="Times New Roman" panose="02020603050405020304" pitchFamily="18" charset="0"/>
              </a:rPr>
              <a:t>. Nhập xâu họ tên</a:t>
            </a: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400">
                <a:latin typeface="Cambria" panose="02040503050406030204" pitchFamily="18" charset="0"/>
                <a:ea typeface="Calibri" panose="020F0502020204030204" pitchFamily="34" charset="0"/>
                <a:cs typeface="Times New Roman" panose="02020603050405020304" pitchFamily="18" charset="0"/>
              </a:rPr>
              <a:t>2. Tách xâu vừa nhập thành danh sách</a:t>
            </a: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400">
                <a:latin typeface="Cambria" panose="02040503050406030204" pitchFamily="18" charset="0"/>
                <a:ea typeface="Calibri" panose="020F0502020204030204" pitchFamily="34" charset="0"/>
                <a:cs typeface="Times New Roman" panose="02020603050405020304" pitchFamily="18" charset="0"/>
              </a:rPr>
              <a:t>3. In ra </a:t>
            </a:r>
            <a:r>
              <a:rPr lang="en-US" sz="2400" smtClean="0">
                <a:latin typeface="Cambria" panose="02040503050406030204" pitchFamily="18" charset="0"/>
                <a:ea typeface="Calibri" panose="020F0502020204030204" pitchFamily="34" charset="0"/>
                <a:cs typeface="Times New Roman" panose="02020603050405020304" pitchFamily="18" charset="0"/>
              </a:rPr>
              <a:t>tên </a:t>
            </a:r>
            <a:r>
              <a:rPr lang="en-US" sz="2400">
                <a:latin typeface="Cambria" panose="02040503050406030204" pitchFamily="18" charset="0"/>
                <a:ea typeface="Calibri" panose="020F0502020204030204" pitchFamily="34" charset="0"/>
                <a:cs typeface="Times New Roman" panose="02020603050405020304" pitchFamily="18" charset="0"/>
              </a:rPr>
              <a:t>với tên là phần tử </a:t>
            </a:r>
            <a:r>
              <a:rPr lang="en-US" sz="2400" i="1">
                <a:solidFill>
                  <a:srgbClr val="C00000"/>
                </a:solidFill>
                <a:latin typeface="Cambria" panose="02040503050406030204" pitchFamily="18" charset="0"/>
                <a:ea typeface="Calibri" panose="020F0502020204030204" pitchFamily="34" charset="0"/>
                <a:cs typeface="Times New Roman" panose="02020603050405020304" pitchFamily="18" charset="0"/>
              </a:rPr>
              <a:t>cuối</a:t>
            </a:r>
            <a:r>
              <a:rPr lang="en-US" sz="2400">
                <a:latin typeface="Cambria" panose="02040503050406030204" pitchFamily="18" charset="0"/>
                <a:ea typeface="Calibri" panose="020F0502020204030204" pitchFamily="34" charset="0"/>
                <a:cs typeface="Times New Roman" panose="02020603050405020304" pitchFamily="18" charset="0"/>
              </a:rPr>
              <a:t> của danh sách</a:t>
            </a: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400">
                <a:latin typeface="Cambria" panose="02040503050406030204" pitchFamily="18" charset="0"/>
                <a:ea typeface="Calibri" panose="020F0502020204030204" pitchFamily="34" charset="0"/>
                <a:cs typeface="Times New Roman" panose="02020603050405020304" pitchFamily="18" charset="0"/>
              </a:rPr>
              <a:t>4. In ra tên lót với tên lót là phần tử </a:t>
            </a:r>
            <a:r>
              <a:rPr lang="en-US" sz="2400" i="1">
                <a:solidFill>
                  <a:srgbClr val="C00000"/>
                </a:solidFill>
                <a:latin typeface="Cambria" panose="02040503050406030204" pitchFamily="18" charset="0"/>
                <a:ea typeface="Calibri" panose="020F0502020204030204" pitchFamily="34" charset="0"/>
                <a:cs typeface="Times New Roman" panose="02020603050405020304" pitchFamily="18" charset="0"/>
              </a:rPr>
              <a:t>kế cuối</a:t>
            </a:r>
            <a:r>
              <a:rPr lang="en-US" sz="2400">
                <a:latin typeface="Cambria" panose="02040503050406030204" pitchFamily="18" charset="0"/>
                <a:ea typeface="Calibri" panose="020F0502020204030204" pitchFamily="34" charset="0"/>
                <a:cs typeface="Times New Roman" panose="02020603050405020304" pitchFamily="18" charset="0"/>
              </a:rPr>
              <a:t> của danh sách</a:t>
            </a:r>
            <a:endParaRPr lang="en-US" sz="24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 name="Rectangle 15"/>
          <p:cNvSpPr/>
          <p:nvPr/>
        </p:nvSpPr>
        <p:spPr>
          <a:xfrm>
            <a:off x="540652" y="3614057"/>
            <a:ext cx="7290241" cy="2068195"/>
          </a:xfrm>
          <a:prstGeom prst="rect">
            <a:avLst/>
          </a:prstGeom>
        </p:spPr>
        <p:txBody>
          <a:bodyPr wrap="square">
            <a:spAutoFit/>
          </a:bodyPr>
          <a:lstStyle/>
          <a:p>
            <a:pPr lvl="0" defTabSz="457200" fontAlgn="auto">
              <a:lnSpc>
                <a:spcPct val="107000"/>
              </a:lnSpc>
              <a:spcBef>
                <a:spcPts val="0"/>
              </a:spcBef>
              <a:spcAft>
                <a:spcPts val="0"/>
              </a:spcAft>
            </a:pPr>
            <a:r>
              <a:rPr lang="en-US" sz="2400" i="1"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CHƯƠNG TRÌNH</a:t>
            </a:r>
            <a:r>
              <a:rPr lang="en-US" sz="2400" i="1">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endParaRPr lang="en-US" sz="2400" i="1"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endParaRPr>
          </a:p>
          <a:p>
            <a:pPr lvl="0" defTabSz="457200" fontAlgn="auto">
              <a:lnSpc>
                <a:spcPct val="107000"/>
              </a:lnSpc>
              <a:spcBef>
                <a:spcPts val="0"/>
              </a:spcBef>
              <a:spcAft>
                <a:spcPts val="0"/>
              </a:spcAft>
            </a:pP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s = </a:t>
            </a:r>
            <a:r>
              <a:rPr lang="en-US" sz="2400" smtClean="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input</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t>
            </a:r>
            <a:r>
              <a:rPr lang="en-US" sz="2400" smtClean="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a:t>
            </a:r>
            <a:r>
              <a:rPr lang="en-US" sz="240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Nhập họ tên: </a:t>
            </a:r>
            <a:r>
              <a:rPr lang="en-US" sz="2400" smtClean="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 </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s.split </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print</a:t>
            </a:r>
            <a:r>
              <a:rPr lang="en-US" sz="240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("Tên: "</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 A[</a:t>
            </a: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len</a:t>
            </a:r>
            <a:r>
              <a:rPr lang="en-US" sz="240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(A)-1</a:t>
            </a:r>
            <a:r>
              <a:rPr lang="en-US" sz="2400" smtClean="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a:t>
            </a:r>
          </a:p>
          <a:p>
            <a:pPr lvl="0" defTabSz="457200" fontAlgn="auto">
              <a:lnSpc>
                <a:spcPct val="107000"/>
              </a:lnSpc>
              <a:spcBef>
                <a:spcPts val="0"/>
              </a:spcBef>
              <a:spcAft>
                <a:spcPts val="0"/>
              </a:spcAft>
            </a:pP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print</a:t>
            </a:r>
            <a:r>
              <a:rPr lang="en-US" sz="2400">
                <a:latin typeface="Baskerville Old Face" panose="02020602080505020303" pitchFamily="18" charset="0"/>
                <a:ea typeface="Calibri" panose="020F0502020204030204" pitchFamily="34" charset="0"/>
                <a:cs typeface="Times New Roman" panose="02020603050405020304" pitchFamily="18" charset="0"/>
              </a:rPr>
              <a:t>(</a:t>
            </a:r>
            <a:r>
              <a:rPr lang="en-US" sz="2400">
                <a:solidFill>
                  <a:schemeClr val="accent2"/>
                </a:solidFill>
                <a:latin typeface="Baskerville Old Face" panose="02020602080505020303" pitchFamily="18" charset="0"/>
                <a:ea typeface="Calibri" panose="020F0502020204030204" pitchFamily="34" charset="0"/>
                <a:cs typeface="Times New Roman" panose="02020603050405020304" pitchFamily="18" charset="0"/>
              </a:rPr>
              <a:t>"Tên đệm: "</a:t>
            </a:r>
            <a:r>
              <a:rPr lang="en-US" sz="2400">
                <a:latin typeface="Baskerville Old Face" panose="02020602080505020303" pitchFamily="18" charset="0"/>
                <a:ea typeface="Calibri" panose="020F0502020204030204" pitchFamily="34" charset="0"/>
                <a:cs typeface="Times New Roman" panose="02020603050405020304" pitchFamily="18" charset="0"/>
              </a:rPr>
              <a:t>, A[</a:t>
            </a:r>
            <a:r>
              <a:rPr lang="en-US" sz="2400">
                <a:solidFill>
                  <a:srgbClr val="FF3399"/>
                </a:solidFill>
                <a:latin typeface="Baskerville Old Face" panose="02020602080505020303" pitchFamily="18" charset="0"/>
                <a:ea typeface="Calibri" panose="020F0502020204030204" pitchFamily="34" charset="0"/>
                <a:cs typeface="Times New Roman" panose="02020603050405020304" pitchFamily="18" charset="0"/>
              </a:rPr>
              <a:t>len</a:t>
            </a:r>
            <a:r>
              <a:rPr lang="en-US" sz="2400">
                <a:latin typeface="Baskerville Old Face" panose="02020602080505020303" pitchFamily="18" charset="0"/>
                <a:ea typeface="Calibri" panose="020F0502020204030204" pitchFamily="34" charset="0"/>
                <a:cs typeface="Times New Roman" panose="02020603050405020304" pitchFamily="18" charset="0"/>
              </a:rPr>
              <a:t>(A)-2])</a:t>
            </a:r>
          </a:p>
        </p:txBody>
      </p:sp>
    </p:spTree>
    <p:custDataLst>
      <p:tags r:id="rId1"/>
    </p:custDataLst>
    <p:extLst>
      <p:ext uri="{BB962C8B-B14F-4D97-AF65-F5344CB8AC3E}">
        <p14:creationId xmlns:p14="http://schemas.microsoft.com/office/powerpoint/2010/main" val="600839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nodeType="clickEffect">
                                  <p:stCondLst>
                                    <p:cond delay="0"/>
                                  </p:stCondLst>
                                  <p:childTnLst>
                                    <p:anim calcmode="lin" valueType="num">
                                      <p:cBhvr>
                                        <p:cTn id="20" dur="500"/>
                                        <p:tgtEl>
                                          <p:spTgt spid="4"/>
                                        </p:tgtEl>
                                        <p:attrNameLst>
                                          <p:attrName>ppt_w</p:attrName>
                                        </p:attrNameLst>
                                      </p:cBhvr>
                                      <p:tavLst>
                                        <p:tav tm="0">
                                          <p:val>
                                            <p:strVal val="ppt_w"/>
                                          </p:val>
                                        </p:tav>
                                        <p:tav tm="100000">
                                          <p:val>
                                            <p:fltVal val="0"/>
                                          </p:val>
                                        </p:tav>
                                      </p:tavLst>
                                    </p:anim>
                                    <p:anim calcmode="lin" valueType="num">
                                      <p:cBhvr>
                                        <p:cTn id="21" dur="500"/>
                                        <p:tgtEl>
                                          <p:spTgt spid="4"/>
                                        </p:tgtEl>
                                        <p:attrNameLst>
                                          <p:attrName>ppt_h</p:attrName>
                                        </p:attrNameLst>
                                      </p:cBhvr>
                                      <p:tavLst>
                                        <p:tav tm="0">
                                          <p:val>
                                            <p:strVal val="ppt_h"/>
                                          </p:val>
                                        </p:tav>
                                        <p:tav tm="100000">
                                          <p:val>
                                            <p:fltVal val="0"/>
                                          </p:val>
                                        </p:tav>
                                      </p:tavLst>
                                    </p:anim>
                                    <p:animEffect transition="out" filter="fad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par>
                                <p:cTn id="24" presetID="53" presetClass="exit" presetSubtype="32" fill="hold" grpId="1" nodeType="withEffect">
                                  <p:stCondLst>
                                    <p:cond delay="0"/>
                                  </p:stCondLst>
                                  <p:childTnLst>
                                    <p:anim calcmode="lin" valueType="num">
                                      <p:cBhvr>
                                        <p:cTn id="25" dur="500"/>
                                        <p:tgtEl>
                                          <p:spTgt spid="5"/>
                                        </p:tgtEl>
                                        <p:attrNameLst>
                                          <p:attrName>ppt_w</p:attrName>
                                        </p:attrNameLst>
                                      </p:cBhvr>
                                      <p:tavLst>
                                        <p:tav tm="0">
                                          <p:val>
                                            <p:strVal val="ppt_w"/>
                                          </p:val>
                                        </p:tav>
                                        <p:tav tm="100000">
                                          <p:val>
                                            <p:fltVal val="0"/>
                                          </p:val>
                                        </p:tav>
                                      </p:tavLst>
                                    </p:anim>
                                    <p:anim calcmode="lin" valueType="num">
                                      <p:cBhvr>
                                        <p:cTn id="26" dur="500"/>
                                        <p:tgtEl>
                                          <p:spTgt spid="5"/>
                                        </p:tgtEl>
                                        <p:attrNameLst>
                                          <p:attrName>ppt_h</p:attrName>
                                        </p:attrNameLst>
                                      </p:cBhvr>
                                      <p:tavLst>
                                        <p:tav tm="0">
                                          <p:val>
                                            <p:strVal val="ppt_h"/>
                                          </p:val>
                                        </p:tav>
                                        <p:tav tm="100000">
                                          <p:val>
                                            <p:fltVal val="0"/>
                                          </p:val>
                                        </p:tav>
                                      </p:tavLst>
                                    </p:anim>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par>
                                <p:cTn id="29" presetID="53" presetClass="exit" presetSubtype="32" fill="hold" nodeType="withEffect">
                                  <p:stCondLst>
                                    <p:cond delay="0"/>
                                  </p:stCondLst>
                                  <p:childTnLst>
                                    <p:anim calcmode="lin" valueType="num">
                                      <p:cBhvr>
                                        <p:cTn id="30" dur="500"/>
                                        <p:tgtEl>
                                          <p:spTgt spid="3"/>
                                        </p:tgtEl>
                                        <p:attrNameLst>
                                          <p:attrName>ppt_w</p:attrName>
                                        </p:attrNameLst>
                                      </p:cBhvr>
                                      <p:tavLst>
                                        <p:tav tm="0">
                                          <p:val>
                                            <p:strVal val="ppt_w"/>
                                          </p:val>
                                        </p:tav>
                                        <p:tav tm="100000">
                                          <p:val>
                                            <p:fltVal val="0"/>
                                          </p:val>
                                        </p:tav>
                                      </p:tavLst>
                                    </p:anim>
                                    <p:anim calcmode="lin" valueType="num">
                                      <p:cBhvr>
                                        <p:cTn id="31" dur="500"/>
                                        <p:tgtEl>
                                          <p:spTgt spid="3"/>
                                        </p:tgtEl>
                                        <p:attrNameLst>
                                          <p:attrName>ppt_h</p:attrName>
                                        </p:attrNameLst>
                                      </p:cBhvr>
                                      <p:tavLst>
                                        <p:tav tm="0">
                                          <p:val>
                                            <p:strVal val="ppt_h"/>
                                          </p:val>
                                        </p:tav>
                                        <p:tav tm="100000">
                                          <p:val>
                                            <p:fltVal val="0"/>
                                          </p:val>
                                        </p:tav>
                                      </p:tavLst>
                                    </p:anim>
                                    <p:animEffect transition="out" filter="fade">
                                      <p:cBhvr>
                                        <p:cTn id="32" dur="500"/>
                                        <p:tgtEl>
                                          <p:spTgt spid="3"/>
                                        </p:tgtEl>
                                      </p:cBhvr>
                                    </p:animEffect>
                                    <p:set>
                                      <p:cBhvr>
                                        <p:cTn id="33" dur="1" fill="hold">
                                          <p:stCondLst>
                                            <p:cond delay="499"/>
                                          </p:stCondLst>
                                        </p:cTn>
                                        <p:tgtEl>
                                          <p:spTgt spid="3"/>
                                        </p:tgtEl>
                                        <p:attrNameLst>
                                          <p:attrName>style.visibility</p:attrName>
                                        </p:attrNameLst>
                                      </p:cBhvr>
                                      <p:to>
                                        <p:strVal val="hidden"/>
                                      </p:to>
                                    </p:set>
                                  </p:childTnLst>
                                </p:cTn>
                              </p:par>
                              <p:par>
                                <p:cTn id="34" presetID="53" presetClass="exit" presetSubtype="32" fill="hold" grpId="1" nodeType="withEffect">
                                  <p:stCondLst>
                                    <p:cond delay="0"/>
                                  </p:stCondLst>
                                  <p:childTnLst>
                                    <p:anim calcmode="lin" valueType="num">
                                      <p:cBhvr>
                                        <p:cTn id="35" dur="500"/>
                                        <p:tgtEl>
                                          <p:spTgt spid="9"/>
                                        </p:tgtEl>
                                        <p:attrNameLst>
                                          <p:attrName>ppt_w</p:attrName>
                                        </p:attrNameLst>
                                      </p:cBhvr>
                                      <p:tavLst>
                                        <p:tav tm="0">
                                          <p:val>
                                            <p:strVal val="ppt_w"/>
                                          </p:val>
                                        </p:tav>
                                        <p:tav tm="100000">
                                          <p:val>
                                            <p:fltVal val="0"/>
                                          </p:val>
                                        </p:tav>
                                      </p:tavLst>
                                    </p:anim>
                                    <p:anim calcmode="lin" valueType="num">
                                      <p:cBhvr>
                                        <p:cTn id="36" dur="500"/>
                                        <p:tgtEl>
                                          <p:spTgt spid="9"/>
                                        </p:tgtEl>
                                        <p:attrNameLst>
                                          <p:attrName>ppt_h</p:attrName>
                                        </p:attrNameLst>
                                      </p:cBhvr>
                                      <p:tavLst>
                                        <p:tav tm="0">
                                          <p:val>
                                            <p:strVal val="ppt_h"/>
                                          </p:val>
                                        </p:tav>
                                        <p:tav tm="100000">
                                          <p:val>
                                            <p:fltVal val="0"/>
                                          </p:val>
                                        </p:tav>
                                      </p:tavLst>
                                    </p:anim>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childTnLst>
                          </p:cTn>
                        </p:par>
                        <p:par>
                          <p:cTn id="39" fill="hold">
                            <p:stCondLst>
                              <p:cond delay="500"/>
                            </p:stCondLst>
                            <p:childTnLst>
                              <p:par>
                                <p:cTn id="40" presetID="16" presetClass="entr" presetSubtype="21"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Effect transition="in" filter="wipe(left)">
                                      <p:cBhvr>
                                        <p:cTn id="47" dur="500"/>
                                        <p:tgtEl>
                                          <p:spTgt spid="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0">
                                            <p:txEl>
                                              <p:pRg st="1" end="1"/>
                                            </p:txEl>
                                          </p:spTgt>
                                        </p:tgtEl>
                                        <p:attrNameLst>
                                          <p:attrName>style.visibility</p:attrName>
                                        </p:attrNameLst>
                                      </p:cBhvr>
                                      <p:to>
                                        <p:strVal val="visible"/>
                                      </p:to>
                                    </p:set>
                                    <p:animEffect transition="in" filter="wipe(left)">
                                      <p:cBhvr>
                                        <p:cTn id="52" dur="500"/>
                                        <p:tgtEl>
                                          <p:spTgt spid="10">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0">
                                            <p:txEl>
                                              <p:pRg st="2" end="2"/>
                                            </p:txEl>
                                          </p:spTgt>
                                        </p:tgtEl>
                                        <p:attrNameLst>
                                          <p:attrName>style.visibility</p:attrName>
                                        </p:attrNameLst>
                                      </p:cBhvr>
                                      <p:to>
                                        <p:strVal val="visible"/>
                                      </p:to>
                                    </p:set>
                                    <p:animEffect transition="in" filter="wipe(left)">
                                      <p:cBhvr>
                                        <p:cTn id="57" dur="500"/>
                                        <p:tgtEl>
                                          <p:spTgt spid="10">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0">
                                            <p:txEl>
                                              <p:pRg st="3" end="3"/>
                                            </p:txEl>
                                          </p:spTgt>
                                        </p:tgtEl>
                                        <p:attrNameLst>
                                          <p:attrName>style.visibility</p:attrName>
                                        </p:attrNameLst>
                                      </p:cBhvr>
                                      <p:to>
                                        <p:strVal val="visible"/>
                                      </p:to>
                                    </p:set>
                                    <p:animEffect transition="in" filter="wipe(left)">
                                      <p:cBhvr>
                                        <p:cTn id="62" dur="500"/>
                                        <p:tgtEl>
                                          <p:spTgt spid="10">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0">
                                            <p:txEl>
                                              <p:pRg st="4" end="4"/>
                                            </p:txEl>
                                          </p:spTgt>
                                        </p:tgtEl>
                                        <p:attrNameLst>
                                          <p:attrName>style.visibility</p:attrName>
                                        </p:attrNameLst>
                                      </p:cBhvr>
                                      <p:to>
                                        <p:strVal val="visible"/>
                                      </p:to>
                                    </p:set>
                                    <p:animEffect transition="in" filter="wipe(left)">
                                      <p:cBhvr>
                                        <p:cTn id="67" dur="500"/>
                                        <p:tgtEl>
                                          <p:spTgt spid="10">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xit" presetSubtype="2" fill="hold" grpId="1" nodeType="clickEffect">
                                  <p:stCondLst>
                                    <p:cond delay="0"/>
                                  </p:stCondLst>
                                  <p:childTnLst>
                                    <p:animEffect transition="out" filter="wipe(right)">
                                      <p:cBhvr>
                                        <p:cTn id="71" dur="500"/>
                                        <p:tgtEl>
                                          <p:spTgt spid="10">
                                            <p:txEl>
                                              <p:pRg st="0" end="0"/>
                                            </p:txEl>
                                          </p:spTgt>
                                        </p:tgtEl>
                                      </p:cBhvr>
                                    </p:animEffect>
                                    <p:set>
                                      <p:cBhvr>
                                        <p:cTn id="72" dur="1" fill="hold">
                                          <p:stCondLst>
                                            <p:cond delay="499"/>
                                          </p:stCondLst>
                                        </p:cTn>
                                        <p:tgtEl>
                                          <p:spTgt spid="10">
                                            <p:txEl>
                                              <p:pRg st="0" end="0"/>
                                            </p:txEl>
                                          </p:spTgt>
                                        </p:tgtEl>
                                        <p:attrNameLst>
                                          <p:attrName>style.visibility</p:attrName>
                                        </p:attrNameLst>
                                      </p:cBhvr>
                                      <p:to>
                                        <p:strVal val="hidden"/>
                                      </p:to>
                                    </p:set>
                                  </p:childTnLst>
                                </p:cTn>
                              </p:par>
                            </p:childTnLst>
                          </p:cTn>
                        </p:par>
                        <p:par>
                          <p:cTn id="73" fill="hold">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16">
                                            <p:txEl>
                                              <p:pRg st="0" end="0"/>
                                            </p:txEl>
                                          </p:spTgt>
                                        </p:tgtEl>
                                        <p:attrNameLst>
                                          <p:attrName>style.visibility</p:attrName>
                                        </p:attrNameLst>
                                      </p:cBhvr>
                                      <p:to>
                                        <p:strVal val="visible"/>
                                      </p:to>
                                    </p:set>
                                    <p:animEffect transition="in" filter="wipe(left)">
                                      <p:cBhvr>
                                        <p:cTn id="76" dur="500"/>
                                        <p:tgtEl>
                                          <p:spTgt spid="16">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xit" presetSubtype="2" fill="hold" grpId="1" nodeType="clickEffect">
                                  <p:stCondLst>
                                    <p:cond delay="0"/>
                                  </p:stCondLst>
                                  <p:childTnLst>
                                    <p:animEffect transition="out" filter="wipe(right)">
                                      <p:cBhvr>
                                        <p:cTn id="80" dur="500"/>
                                        <p:tgtEl>
                                          <p:spTgt spid="10">
                                            <p:txEl>
                                              <p:pRg st="1" end="1"/>
                                            </p:txEl>
                                          </p:spTgt>
                                        </p:tgtEl>
                                      </p:cBhvr>
                                    </p:animEffect>
                                    <p:set>
                                      <p:cBhvr>
                                        <p:cTn id="81" dur="1" fill="hold">
                                          <p:stCondLst>
                                            <p:cond delay="499"/>
                                          </p:stCondLst>
                                        </p:cTn>
                                        <p:tgtEl>
                                          <p:spTgt spid="10">
                                            <p:txEl>
                                              <p:pRg st="1" end="1"/>
                                            </p:txEl>
                                          </p:spTgt>
                                        </p:tgtEl>
                                        <p:attrNameLst>
                                          <p:attrName>style.visibility</p:attrName>
                                        </p:attrNameLst>
                                      </p:cBhvr>
                                      <p:to>
                                        <p:strVal val="hidden"/>
                                      </p:to>
                                    </p:set>
                                  </p:childTnLst>
                                </p:cTn>
                              </p:par>
                            </p:childTnLst>
                          </p:cTn>
                        </p:par>
                        <p:par>
                          <p:cTn id="82" fill="hold">
                            <p:stCondLst>
                              <p:cond delay="500"/>
                            </p:stCondLst>
                            <p:childTnLst>
                              <p:par>
                                <p:cTn id="83" presetID="22" presetClass="entr" presetSubtype="8"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wipe(left)">
                                      <p:cBhvr>
                                        <p:cTn id="85" dur="500"/>
                                        <p:tgtEl>
                                          <p:spTgt spid="16">
                                            <p:txEl>
                                              <p:pRg st="1" end="1"/>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xit" presetSubtype="2" fill="hold" grpId="1" nodeType="clickEffect">
                                  <p:stCondLst>
                                    <p:cond delay="0"/>
                                  </p:stCondLst>
                                  <p:childTnLst>
                                    <p:animEffect transition="out" filter="wipe(right)">
                                      <p:cBhvr>
                                        <p:cTn id="89" dur="500"/>
                                        <p:tgtEl>
                                          <p:spTgt spid="10">
                                            <p:txEl>
                                              <p:pRg st="2" end="2"/>
                                            </p:txEl>
                                          </p:spTgt>
                                        </p:tgtEl>
                                      </p:cBhvr>
                                    </p:animEffect>
                                    <p:set>
                                      <p:cBhvr>
                                        <p:cTn id="90" dur="1" fill="hold">
                                          <p:stCondLst>
                                            <p:cond delay="499"/>
                                          </p:stCondLst>
                                        </p:cTn>
                                        <p:tgtEl>
                                          <p:spTgt spid="10">
                                            <p:txEl>
                                              <p:pRg st="2" end="2"/>
                                            </p:txEl>
                                          </p:spTgt>
                                        </p:tgtEl>
                                        <p:attrNameLst>
                                          <p:attrName>style.visibility</p:attrName>
                                        </p:attrNameLst>
                                      </p:cBhvr>
                                      <p:to>
                                        <p:strVal val="hidden"/>
                                      </p:to>
                                    </p:set>
                                  </p:childTnLst>
                                </p:cTn>
                              </p:par>
                            </p:childTnLst>
                          </p:cTn>
                        </p:par>
                        <p:par>
                          <p:cTn id="91" fill="hold">
                            <p:stCondLst>
                              <p:cond delay="500"/>
                            </p:stCondLst>
                            <p:childTnLst>
                              <p:par>
                                <p:cTn id="92" presetID="22" presetClass="entr" presetSubtype="8" fill="hold" grpId="0" nodeType="afterEffect">
                                  <p:stCondLst>
                                    <p:cond delay="0"/>
                                  </p:stCondLst>
                                  <p:childTnLst>
                                    <p:set>
                                      <p:cBhvr>
                                        <p:cTn id="93" dur="1" fill="hold">
                                          <p:stCondLst>
                                            <p:cond delay="0"/>
                                          </p:stCondLst>
                                        </p:cTn>
                                        <p:tgtEl>
                                          <p:spTgt spid="16">
                                            <p:txEl>
                                              <p:pRg st="2" end="2"/>
                                            </p:txEl>
                                          </p:spTgt>
                                        </p:tgtEl>
                                        <p:attrNameLst>
                                          <p:attrName>style.visibility</p:attrName>
                                        </p:attrNameLst>
                                      </p:cBhvr>
                                      <p:to>
                                        <p:strVal val="visible"/>
                                      </p:to>
                                    </p:set>
                                    <p:animEffect transition="in" filter="wipe(left)">
                                      <p:cBhvr>
                                        <p:cTn id="94" dur="500"/>
                                        <p:tgtEl>
                                          <p:spTgt spid="16">
                                            <p:txEl>
                                              <p:pRg st="2" end="2"/>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xit" presetSubtype="2" fill="hold" grpId="1" nodeType="clickEffect">
                                  <p:stCondLst>
                                    <p:cond delay="0"/>
                                  </p:stCondLst>
                                  <p:childTnLst>
                                    <p:animEffect transition="out" filter="wipe(right)">
                                      <p:cBhvr>
                                        <p:cTn id="98" dur="500"/>
                                        <p:tgtEl>
                                          <p:spTgt spid="10">
                                            <p:txEl>
                                              <p:pRg st="3" end="3"/>
                                            </p:txEl>
                                          </p:spTgt>
                                        </p:tgtEl>
                                      </p:cBhvr>
                                    </p:animEffect>
                                    <p:set>
                                      <p:cBhvr>
                                        <p:cTn id="99" dur="1" fill="hold">
                                          <p:stCondLst>
                                            <p:cond delay="499"/>
                                          </p:stCondLst>
                                        </p:cTn>
                                        <p:tgtEl>
                                          <p:spTgt spid="10">
                                            <p:txEl>
                                              <p:pRg st="3" end="3"/>
                                            </p:txEl>
                                          </p:spTgt>
                                        </p:tgtEl>
                                        <p:attrNameLst>
                                          <p:attrName>style.visibility</p:attrName>
                                        </p:attrNameLst>
                                      </p:cBhvr>
                                      <p:to>
                                        <p:strVal val="hidden"/>
                                      </p:to>
                                    </p:set>
                                  </p:childTnLst>
                                </p:cTn>
                              </p:par>
                            </p:childTnLst>
                          </p:cTn>
                        </p:par>
                        <p:par>
                          <p:cTn id="100" fill="hold">
                            <p:stCondLst>
                              <p:cond delay="500"/>
                            </p:stCondLst>
                            <p:childTnLst>
                              <p:par>
                                <p:cTn id="101" presetID="22" presetClass="entr" presetSubtype="8" fill="hold" grpId="0" nodeType="afterEffect">
                                  <p:stCondLst>
                                    <p:cond delay="0"/>
                                  </p:stCondLst>
                                  <p:childTnLst>
                                    <p:set>
                                      <p:cBhvr>
                                        <p:cTn id="102" dur="1" fill="hold">
                                          <p:stCondLst>
                                            <p:cond delay="0"/>
                                          </p:stCondLst>
                                        </p:cTn>
                                        <p:tgtEl>
                                          <p:spTgt spid="16">
                                            <p:txEl>
                                              <p:pRg st="3" end="3"/>
                                            </p:txEl>
                                          </p:spTgt>
                                        </p:tgtEl>
                                        <p:attrNameLst>
                                          <p:attrName>style.visibility</p:attrName>
                                        </p:attrNameLst>
                                      </p:cBhvr>
                                      <p:to>
                                        <p:strVal val="visible"/>
                                      </p:to>
                                    </p:set>
                                    <p:animEffect transition="in" filter="wipe(left)">
                                      <p:cBhvr>
                                        <p:cTn id="103" dur="500"/>
                                        <p:tgtEl>
                                          <p:spTgt spid="16">
                                            <p:txEl>
                                              <p:pRg st="3" end="3"/>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xit" presetSubtype="2" fill="hold" grpId="1" nodeType="clickEffect">
                                  <p:stCondLst>
                                    <p:cond delay="0"/>
                                  </p:stCondLst>
                                  <p:childTnLst>
                                    <p:animEffect transition="out" filter="wipe(right)">
                                      <p:cBhvr>
                                        <p:cTn id="107" dur="500"/>
                                        <p:tgtEl>
                                          <p:spTgt spid="10">
                                            <p:txEl>
                                              <p:pRg st="4" end="4"/>
                                            </p:txEl>
                                          </p:spTgt>
                                        </p:tgtEl>
                                      </p:cBhvr>
                                    </p:animEffect>
                                    <p:set>
                                      <p:cBhvr>
                                        <p:cTn id="108" dur="1" fill="hold">
                                          <p:stCondLst>
                                            <p:cond delay="499"/>
                                          </p:stCondLst>
                                        </p:cTn>
                                        <p:tgtEl>
                                          <p:spTgt spid="10">
                                            <p:txEl>
                                              <p:pRg st="4" end="4"/>
                                            </p:txEl>
                                          </p:spTgt>
                                        </p:tgtEl>
                                        <p:attrNameLst>
                                          <p:attrName>style.visibility</p:attrName>
                                        </p:attrNameLst>
                                      </p:cBhvr>
                                      <p:to>
                                        <p:strVal val="hidden"/>
                                      </p:to>
                                    </p:set>
                                  </p:childTnLst>
                                </p:cTn>
                              </p:par>
                            </p:childTnLst>
                          </p:cTn>
                        </p:par>
                        <p:par>
                          <p:cTn id="109" fill="hold">
                            <p:stCondLst>
                              <p:cond delay="500"/>
                            </p:stCondLst>
                            <p:childTnLst>
                              <p:par>
                                <p:cTn id="110" presetID="22" presetClass="entr" presetSubtype="8" fill="hold" grpId="0" nodeType="afterEffect">
                                  <p:stCondLst>
                                    <p:cond delay="0"/>
                                  </p:stCondLst>
                                  <p:childTnLst>
                                    <p:set>
                                      <p:cBhvr>
                                        <p:cTn id="111" dur="1" fill="hold">
                                          <p:stCondLst>
                                            <p:cond delay="0"/>
                                          </p:stCondLst>
                                        </p:cTn>
                                        <p:tgtEl>
                                          <p:spTgt spid="16">
                                            <p:txEl>
                                              <p:pRg st="4" end="4"/>
                                            </p:txEl>
                                          </p:spTgt>
                                        </p:tgtEl>
                                        <p:attrNameLst>
                                          <p:attrName>style.visibility</p:attrName>
                                        </p:attrNameLst>
                                      </p:cBhvr>
                                      <p:to>
                                        <p:strVal val="visible"/>
                                      </p:to>
                                    </p:set>
                                    <p:animEffect transition="in" filter="wipe(left)">
                                      <p:cBhvr>
                                        <p:cTn id="112"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1" grpId="0"/>
      <p:bldP spid="10" grpId="0" uiExpand="1" build="p"/>
      <p:bldP spid="10" grpId="1" uiExpand="1" build="allAtOnce"/>
      <p:bldP spid="16"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50B92624-F196-43FE-A90D-F169EE7CB59F}"/>
  <p:tag name="ISPRING_RESOURCE_FOLDER" val="C:\Users\Admin\Desktop\10. MOT SO LENH LAM VIEC VOI XAU\"/>
  <p:tag name="ISPRING_PRESENTATION_PATH" val="C:\Users\Admin\Desktop\10. MOT SO LENH LAM VIEC VOI XAU.pptx"/>
  <p:tag name="ISPRING_PROJECT_VERSION" val="9.3"/>
  <p:tag name="ISPRING_PROJECT_FOLDER_UPDATED" val="1"/>
  <p:tag name="ISPRING_SCREEN_RECS_UPDATED" val="C:\Users\Admin\Desktop\10. MOT SO LENH LAM VIEC VOI XAU\"/>
  <p:tag name="ISPRING_PRESENTATION_TITLE" val="10. MOT SO LENH LAM VIEC VOI XAU"/>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GENSWF_SLIDE_UID" val="{D3512FB8-4F95-4EA1-BF29-B23DB7D05682}:270"/>
</p:tagLst>
</file>

<file path=ppt/tags/tag3.xml><?xml version="1.0" encoding="utf-8"?>
<p:tagLst xmlns:a="http://schemas.openxmlformats.org/drawingml/2006/main" xmlns:r="http://schemas.openxmlformats.org/officeDocument/2006/relationships" xmlns:p="http://schemas.openxmlformats.org/presentationml/2006/main">
  <p:tag name="GENSWF_SLIDE_UID" val="{4B4B0803-5DF0-40B4-8169-314D72C3C0C6}:297"/>
</p:tagLst>
</file>

<file path=ppt/tags/tag4.xml><?xml version="1.0" encoding="utf-8"?>
<p:tagLst xmlns:a="http://schemas.openxmlformats.org/drawingml/2006/main" xmlns:r="http://schemas.openxmlformats.org/officeDocument/2006/relationships" xmlns:p="http://schemas.openxmlformats.org/presentationml/2006/main">
  <p:tag name="GENSWF_SLIDE_UID" val="{6C625127-7704-4864-BF60-558FCC17501A}:284"/>
</p:tagLst>
</file>

<file path=ppt/tags/tag5.xml><?xml version="1.0" encoding="utf-8"?>
<p:tagLst xmlns:a="http://schemas.openxmlformats.org/drawingml/2006/main" xmlns:r="http://schemas.openxmlformats.org/officeDocument/2006/relationships" xmlns:p="http://schemas.openxmlformats.org/presentationml/2006/main">
  <p:tag name="GENSWF_SLIDE_UID" val="{6119A71F-0DB3-45B5-B089-78B6EFC66D3D}:290"/>
</p:tagLst>
</file>

<file path=ppt/tags/tag6.xml><?xml version="1.0" encoding="utf-8"?>
<p:tagLst xmlns:a="http://schemas.openxmlformats.org/drawingml/2006/main" xmlns:r="http://schemas.openxmlformats.org/officeDocument/2006/relationships" xmlns:p="http://schemas.openxmlformats.org/presentationml/2006/main">
  <p:tag name="GENSWF_SLIDE_UID" val="{A768A5C6-83E6-43E5-A8A2-5DE7CCB2D958}:293"/>
</p:tagLst>
</file>

<file path=ppt/tags/tag7.xml><?xml version="1.0" encoding="utf-8"?>
<p:tagLst xmlns:a="http://schemas.openxmlformats.org/drawingml/2006/main" xmlns:r="http://schemas.openxmlformats.org/officeDocument/2006/relationships" xmlns:p="http://schemas.openxmlformats.org/presentationml/2006/main">
  <p:tag name="GENSWF_SLIDE_UID" val="{A768A5C6-83E6-43E5-A8A2-5DE7CCB2D958}:293"/>
</p:tagLst>
</file>

<file path=ppt/tags/tag8.xml><?xml version="1.0" encoding="utf-8"?>
<p:tagLst xmlns:a="http://schemas.openxmlformats.org/drawingml/2006/main" xmlns:r="http://schemas.openxmlformats.org/officeDocument/2006/relationships" xmlns:p="http://schemas.openxmlformats.org/presentationml/2006/main">
  <p:tag name="GENSWF_SLIDE_UID" val="{6119A71F-0DB3-45B5-B089-78B6EFC66D3D}:290"/>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11949</TotalTime>
  <Words>451</Words>
  <Application>Microsoft Office PowerPoint</Application>
  <PresentationFormat>On-screen Show (4:3)</PresentationFormat>
  <Paragraphs>103</Paragraphs>
  <Slides>9</Slides>
  <Notes>7</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9</vt:i4>
      </vt:variant>
    </vt:vector>
  </HeadingPairs>
  <TitlesOfParts>
    <vt:vector size="25" baseType="lpstr">
      <vt:lpstr>MS Gothic</vt:lpstr>
      <vt:lpstr>Arial</vt:lpstr>
      <vt:lpstr>Baskerville Old Face</vt:lpstr>
      <vt:lpstr>Book Antiqua</vt:lpstr>
      <vt:lpstr>Calibri</vt:lpstr>
      <vt:lpstr>Cambria</vt:lpstr>
      <vt:lpstr>Cascadia Mono Light</vt:lpstr>
      <vt:lpstr>Open Sans</vt:lpstr>
      <vt:lpstr>Staccato222 BT</vt:lpstr>
      <vt:lpstr>Times New Roman</vt:lpstr>
      <vt:lpstr>Trebuchet MS</vt:lpstr>
      <vt:lpstr>Wingdings</vt:lpstr>
      <vt:lpstr>Wingdings 3</vt:lpstr>
      <vt:lpstr>Facet</vt:lpstr>
      <vt:lpstr>Office Theme</vt:lpstr>
      <vt:lpstr>1_Office Theme</vt:lpstr>
      <vt:lpstr>CHÀO MỪNG QUÝ THẦY CÔ VÀ CÁC EM HỌC SINH  GV Trần Thảo Uyên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MOT SO LENH LAM VIEC VOI XAU</dc:title>
  <dc:creator>Administrator</dc:creator>
  <cp:lastModifiedBy>Thao Uyen</cp:lastModifiedBy>
  <cp:revision>165</cp:revision>
  <dcterms:created xsi:type="dcterms:W3CDTF">2006-08-16T00:00:00Z</dcterms:created>
  <dcterms:modified xsi:type="dcterms:W3CDTF">2023-03-25T04:23:54Z</dcterms:modified>
</cp:coreProperties>
</file>